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59" r:id="rId7"/>
    <p:sldId id="282" r:id="rId8"/>
    <p:sldId id="271" r:id="rId9"/>
    <p:sldId id="288" r:id="rId10"/>
    <p:sldId id="273" r:id="rId11"/>
    <p:sldId id="262" r:id="rId12"/>
    <p:sldId id="263" r:id="rId13"/>
    <p:sldId id="289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4" autoAdjust="0"/>
    <p:restoredTop sz="94660"/>
  </p:normalViewPr>
  <p:slideViewPr>
    <p:cSldViewPr>
      <p:cViewPr varScale="1">
        <p:scale>
          <a:sx n="94" d="100"/>
          <a:sy n="94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image" Target="../media/image122.wmf"/><Relationship Id="rId18" Type="http://schemas.openxmlformats.org/officeDocument/2006/relationships/image" Target="../media/image127.wmf"/><Relationship Id="rId3" Type="http://schemas.openxmlformats.org/officeDocument/2006/relationships/image" Target="../media/image112.wmf"/><Relationship Id="rId21" Type="http://schemas.openxmlformats.org/officeDocument/2006/relationships/image" Target="../media/image130.wmf"/><Relationship Id="rId7" Type="http://schemas.openxmlformats.org/officeDocument/2006/relationships/image" Target="../media/image116.wmf"/><Relationship Id="rId12" Type="http://schemas.openxmlformats.org/officeDocument/2006/relationships/image" Target="../media/image121.wmf"/><Relationship Id="rId17" Type="http://schemas.openxmlformats.org/officeDocument/2006/relationships/image" Target="../media/image126.wmf"/><Relationship Id="rId2" Type="http://schemas.openxmlformats.org/officeDocument/2006/relationships/image" Target="../media/image111.wmf"/><Relationship Id="rId16" Type="http://schemas.openxmlformats.org/officeDocument/2006/relationships/image" Target="../media/image125.wmf"/><Relationship Id="rId20" Type="http://schemas.openxmlformats.org/officeDocument/2006/relationships/image" Target="../media/image129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5" Type="http://schemas.openxmlformats.org/officeDocument/2006/relationships/image" Target="../media/image124.wmf"/><Relationship Id="rId10" Type="http://schemas.openxmlformats.org/officeDocument/2006/relationships/image" Target="../media/image119.wmf"/><Relationship Id="rId19" Type="http://schemas.openxmlformats.org/officeDocument/2006/relationships/image" Target="../media/image128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Relationship Id="rId14" Type="http://schemas.openxmlformats.org/officeDocument/2006/relationships/image" Target="../media/image12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image" Target="../media/image154.wmf"/><Relationship Id="rId18" Type="http://schemas.openxmlformats.org/officeDocument/2006/relationships/image" Target="../media/image159.wmf"/><Relationship Id="rId3" Type="http://schemas.openxmlformats.org/officeDocument/2006/relationships/image" Target="../media/image144.wmf"/><Relationship Id="rId21" Type="http://schemas.openxmlformats.org/officeDocument/2006/relationships/image" Target="../media/image162.wmf"/><Relationship Id="rId7" Type="http://schemas.openxmlformats.org/officeDocument/2006/relationships/image" Target="../media/image148.wmf"/><Relationship Id="rId12" Type="http://schemas.openxmlformats.org/officeDocument/2006/relationships/image" Target="../media/image153.wmf"/><Relationship Id="rId17" Type="http://schemas.openxmlformats.org/officeDocument/2006/relationships/image" Target="../media/image158.wmf"/><Relationship Id="rId2" Type="http://schemas.openxmlformats.org/officeDocument/2006/relationships/image" Target="../media/image143.wmf"/><Relationship Id="rId16" Type="http://schemas.openxmlformats.org/officeDocument/2006/relationships/image" Target="../media/image157.wmf"/><Relationship Id="rId20" Type="http://schemas.openxmlformats.org/officeDocument/2006/relationships/image" Target="../media/image161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11" Type="http://schemas.openxmlformats.org/officeDocument/2006/relationships/image" Target="../media/image152.wmf"/><Relationship Id="rId5" Type="http://schemas.openxmlformats.org/officeDocument/2006/relationships/image" Target="../media/image146.wmf"/><Relationship Id="rId15" Type="http://schemas.openxmlformats.org/officeDocument/2006/relationships/image" Target="../media/image156.wmf"/><Relationship Id="rId23" Type="http://schemas.openxmlformats.org/officeDocument/2006/relationships/image" Target="../media/image164.wmf"/><Relationship Id="rId10" Type="http://schemas.openxmlformats.org/officeDocument/2006/relationships/image" Target="../media/image151.wmf"/><Relationship Id="rId19" Type="http://schemas.openxmlformats.org/officeDocument/2006/relationships/image" Target="../media/image160.wmf"/><Relationship Id="rId4" Type="http://schemas.openxmlformats.org/officeDocument/2006/relationships/image" Target="../media/image145.wmf"/><Relationship Id="rId9" Type="http://schemas.openxmlformats.org/officeDocument/2006/relationships/image" Target="../media/image150.wmf"/><Relationship Id="rId14" Type="http://schemas.openxmlformats.org/officeDocument/2006/relationships/image" Target="../media/image155.wmf"/><Relationship Id="rId22" Type="http://schemas.openxmlformats.org/officeDocument/2006/relationships/image" Target="../media/image1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6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20" Type="http://schemas.openxmlformats.org/officeDocument/2006/relationships/image" Target="../media/image68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19" Type="http://schemas.openxmlformats.org/officeDocument/2006/relationships/image" Target="../media/image67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58.wmf"/><Relationship Id="rId1" Type="http://schemas.openxmlformats.org/officeDocument/2006/relationships/image" Target="../media/image49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6" Type="http://schemas.openxmlformats.org/officeDocument/2006/relationships/image" Target="../media/image109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F117D-CB4E-4806-ABD1-E91483B5A7F6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AF2F2-44E8-4136-B398-19AAB1EB791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2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911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47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187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945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601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842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56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74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81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810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24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962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2288FA-48A9-4CF5-905A-D4F389E9C80E}" type="slidenum">
              <a:rPr lang="en-CA"/>
              <a:pPr eaLnBrk="1" hangingPunct="1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41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92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06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87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5.wmf"/><Relationship Id="rId25" Type="http://schemas.openxmlformats.org/officeDocument/2006/relationships/image" Target="../media/image89.wmf"/><Relationship Id="rId33" Type="http://schemas.openxmlformats.org/officeDocument/2006/relationships/image" Target="../media/image9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image" Target="../media/image9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2.wmf"/><Relationship Id="rId24" Type="http://schemas.openxmlformats.org/officeDocument/2006/relationships/oleObject" Target="../embeddings/oleObject89.bin"/><Relationship Id="rId32" Type="http://schemas.openxmlformats.org/officeDocument/2006/relationships/oleObject" Target="../embeddings/oleObject93.bin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23" Type="http://schemas.openxmlformats.org/officeDocument/2006/relationships/image" Target="../media/image88.wmf"/><Relationship Id="rId28" Type="http://schemas.openxmlformats.org/officeDocument/2006/relationships/oleObject" Target="../embeddings/oleObject91.bin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6.wmf"/><Relationship Id="rId31" Type="http://schemas.openxmlformats.org/officeDocument/2006/relationships/image" Target="../media/image92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90.wmf"/><Relationship Id="rId30" Type="http://schemas.openxmlformats.org/officeDocument/2006/relationships/oleObject" Target="../embeddings/oleObject9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1.bin"/><Relationship Id="rId26" Type="http://schemas.openxmlformats.org/officeDocument/2006/relationships/oleObject" Target="../embeddings/oleObject105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02.wmf"/><Relationship Id="rId34" Type="http://schemas.openxmlformats.org/officeDocument/2006/relationships/oleObject" Target="../embeddings/oleObject109.bin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33" Type="http://schemas.openxmlformats.org/officeDocument/2006/relationships/image" Target="../media/image10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29" Type="http://schemas.openxmlformats.org/officeDocument/2006/relationships/image" Target="../media/image106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04.bin"/><Relationship Id="rId32" Type="http://schemas.openxmlformats.org/officeDocument/2006/relationships/oleObject" Target="../embeddings/oleObject108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06.bin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101.wmf"/><Relationship Id="rId31" Type="http://schemas.openxmlformats.org/officeDocument/2006/relationships/image" Target="../media/image107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Relationship Id="rId27" Type="http://schemas.openxmlformats.org/officeDocument/2006/relationships/image" Target="../media/image105.wmf"/><Relationship Id="rId30" Type="http://schemas.openxmlformats.org/officeDocument/2006/relationships/oleObject" Target="../embeddings/oleObject107.bin"/><Relationship Id="rId35" Type="http://schemas.openxmlformats.org/officeDocument/2006/relationships/image" Target="../media/image10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114.wmf"/><Relationship Id="rId18" Type="http://schemas.openxmlformats.org/officeDocument/2006/relationships/oleObject" Target="../embeddings/oleObject117.bin"/><Relationship Id="rId26" Type="http://schemas.openxmlformats.org/officeDocument/2006/relationships/oleObject" Target="../embeddings/oleObject121.bin"/><Relationship Id="rId39" Type="http://schemas.openxmlformats.org/officeDocument/2006/relationships/oleObject" Target="../embeddings/oleObject128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118.wmf"/><Relationship Id="rId34" Type="http://schemas.openxmlformats.org/officeDocument/2006/relationships/oleObject" Target="../embeddings/oleObject125.bin"/><Relationship Id="rId42" Type="http://schemas.openxmlformats.org/officeDocument/2006/relationships/image" Target="../media/image128.wmf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16.wmf"/><Relationship Id="rId25" Type="http://schemas.openxmlformats.org/officeDocument/2006/relationships/image" Target="../media/image120.wmf"/><Relationship Id="rId33" Type="http://schemas.openxmlformats.org/officeDocument/2006/relationships/image" Target="../media/image124.wmf"/><Relationship Id="rId38" Type="http://schemas.openxmlformats.org/officeDocument/2006/relationships/image" Target="../media/image126.wmf"/><Relationship Id="rId46" Type="http://schemas.openxmlformats.org/officeDocument/2006/relationships/image" Target="../media/image13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29" Type="http://schemas.openxmlformats.org/officeDocument/2006/relationships/image" Target="../media/image122.wmf"/><Relationship Id="rId41" Type="http://schemas.openxmlformats.org/officeDocument/2006/relationships/oleObject" Target="../embeddings/oleObject12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113.wmf"/><Relationship Id="rId24" Type="http://schemas.openxmlformats.org/officeDocument/2006/relationships/oleObject" Target="../embeddings/oleObject120.bin"/><Relationship Id="rId32" Type="http://schemas.openxmlformats.org/officeDocument/2006/relationships/oleObject" Target="../embeddings/oleObject124.bin"/><Relationship Id="rId37" Type="http://schemas.openxmlformats.org/officeDocument/2006/relationships/oleObject" Target="../embeddings/oleObject127.bin"/><Relationship Id="rId40" Type="http://schemas.openxmlformats.org/officeDocument/2006/relationships/image" Target="../media/image127.wmf"/><Relationship Id="rId45" Type="http://schemas.openxmlformats.org/officeDocument/2006/relationships/oleObject" Target="../embeddings/oleObject131.bin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23" Type="http://schemas.openxmlformats.org/officeDocument/2006/relationships/image" Target="../media/image119.wmf"/><Relationship Id="rId28" Type="http://schemas.openxmlformats.org/officeDocument/2006/relationships/oleObject" Target="../embeddings/oleObject122.bin"/><Relationship Id="rId36" Type="http://schemas.openxmlformats.org/officeDocument/2006/relationships/image" Target="../media/image125.wmf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117.wmf"/><Relationship Id="rId31" Type="http://schemas.openxmlformats.org/officeDocument/2006/relationships/image" Target="../media/image123.wmf"/><Relationship Id="rId44" Type="http://schemas.openxmlformats.org/officeDocument/2006/relationships/image" Target="../media/image129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19.bin"/><Relationship Id="rId27" Type="http://schemas.openxmlformats.org/officeDocument/2006/relationships/image" Target="../media/image121.wmf"/><Relationship Id="rId30" Type="http://schemas.openxmlformats.org/officeDocument/2006/relationships/oleObject" Target="../embeddings/oleObject123.bin"/><Relationship Id="rId35" Type="http://schemas.openxmlformats.org/officeDocument/2006/relationships/oleObject" Target="../embeddings/oleObject126.bin"/><Relationship Id="rId43" Type="http://schemas.openxmlformats.org/officeDocument/2006/relationships/oleObject" Target="../embeddings/oleObject1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35.wmf"/><Relationship Id="rId18" Type="http://schemas.openxmlformats.org/officeDocument/2006/relationships/oleObject" Target="../embeddings/oleObject139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39.wmf"/><Relationship Id="rId7" Type="http://schemas.openxmlformats.org/officeDocument/2006/relationships/image" Target="../media/image132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137.wmf"/><Relationship Id="rId25" Type="http://schemas.openxmlformats.org/officeDocument/2006/relationships/image" Target="../media/image14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8.bin"/><Relationship Id="rId20" Type="http://schemas.openxmlformats.org/officeDocument/2006/relationships/oleObject" Target="../embeddings/oleObject14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34.wmf"/><Relationship Id="rId24" Type="http://schemas.openxmlformats.org/officeDocument/2006/relationships/oleObject" Target="../embeddings/oleObject142.bin"/><Relationship Id="rId5" Type="http://schemas.openxmlformats.org/officeDocument/2006/relationships/image" Target="../media/image131.wmf"/><Relationship Id="rId15" Type="http://schemas.openxmlformats.org/officeDocument/2006/relationships/image" Target="../media/image136.wmf"/><Relationship Id="rId23" Type="http://schemas.openxmlformats.org/officeDocument/2006/relationships/image" Target="../media/image140.wmf"/><Relationship Id="rId10" Type="http://schemas.openxmlformats.org/officeDocument/2006/relationships/oleObject" Target="../embeddings/oleObject135.bin"/><Relationship Id="rId19" Type="http://schemas.openxmlformats.org/officeDocument/2006/relationships/image" Target="../media/image138.wmf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33.wmf"/><Relationship Id="rId14" Type="http://schemas.openxmlformats.org/officeDocument/2006/relationships/oleObject" Target="../embeddings/oleObject137.bin"/><Relationship Id="rId22" Type="http://schemas.openxmlformats.org/officeDocument/2006/relationships/oleObject" Target="../embeddings/oleObject141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6.wmf"/><Relationship Id="rId18" Type="http://schemas.openxmlformats.org/officeDocument/2006/relationships/oleObject" Target="../embeddings/oleObject150.bin"/><Relationship Id="rId26" Type="http://schemas.openxmlformats.org/officeDocument/2006/relationships/oleObject" Target="../embeddings/oleObject154.bin"/><Relationship Id="rId39" Type="http://schemas.openxmlformats.org/officeDocument/2006/relationships/image" Target="../media/image159.wmf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50.wmf"/><Relationship Id="rId34" Type="http://schemas.openxmlformats.org/officeDocument/2006/relationships/oleObject" Target="../embeddings/oleObject158.bin"/><Relationship Id="rId42" Type="http://schemas.openxmlformats.org/officeDocument/2006/relationships/oleObject" Target="../embeddings/oleObject162.bin"/><Relationship Id="rId47" Type="http://schemas.openxmlformats.org/officeDocument/2006/relationships/image" Target="../media/image163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47.bin"/><Relationship Id="rId17" Type="http://schemas.openxmlformats.org/officeDocument/2006/relationships/image" Target="../media/image148.wmf"/><Relationship Id="rId25" Type="http://schemas.openxmlformats.org/officeDocument/2006/relationships/image" Target="../media/image152.wmf"/><Relationship Id="rId33" Type="http://schemas.openxmlformats.org/officeDocument/2006/relationships/image" Target="../media/image156.wmf"/><Relationship Id="rId38" Type="http://schemas.openxmlformats.org/officeDocument/2006/relationships/oleObject" Target="../embeddings/oleObject160.bin"/><Relationship Id="rId46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9.bin"/><Relationship Id="rId20" Type="http://schemas.openxmlformats.org/officeDocument/2006/relationships/oleObject" Target="../embeddings/oleObject151.bin"/><Relationship Id="rId29" Type="http://schemas.openxmlformats.org/officeDocument/2006/relationships/image" Target="../media/image154.wmf"/><Relationship Id="rId41" Type="http://schemas.openxmlformats.org/officeDocument/2006/relationships/image" Target="../media/image160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45.wmf"/><Relationship Id="rId24" Type="http://schemas.openxmlformats.org/officeDocument/2006/relationships/oleObject" Target="../embeddings/oleObject153.bin"/><Relationship Id="rId32" Type="http://schemas.openxmlformats.org/officeDocument/2006/relationships/oleObject" Target="../embeddings/oleObject157.bin"/><Relationship Id="rId37" Type="http://schemas.openxmlformats.org/officeDocument/2006/relationships/image" Target="../media/image158.wmf"/><Relationship Id="rId40" Type="http://schemas.openxmlformats.org/officeDocument/2006/relationships/oleObject" Target="../embeddings/oleObject161.bin"/><Relationship Id="rId45" Type="http://schemas.openxmlformats.org/officeDocument/2006/relationships/image" Target="../media/image162.wmf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23" Type="http://schemas.openxmlformats.org/officeDocument/2006/relationships/image" Target="../media/image151.wmf"/><Relationship Id="rId28" Type="http://schemas.openxmlformats.org/officeDocument/2006/relationships/oleObject" Target="../embeddings/oleObject155.bin"/><Relationship Id="rId36" Type="http://schemas.openxmlformats.org/officeDocument/2006/relationships/oleObject" Target="../embeddings/oleObject159.bin"/><Relationship Id="rId49" Type="http://schemas.openxmlformats.org/officeDocument/2006/relationships/image" Target="../media/image164.wmf"/><Relationship Id="rId10" Type="http://schemas.openxmlformats.org/officeDocument/2006/relationships/oleObject" Target="../embeddings/oleObject146.bin"/><Relationship Id="rId19" Type="http://schemas.openxmlformats.org/officeDocument/2006/relationships/image" Target="../media/image149.wmf"/><Relationship Id="rId31" Type="http://schemas.openxmlformats.org/officeDocument/2006/relationships/image" Target="../media/image155.wmf"/><Relationship Id="rId44" Type="http://schemas.openxmlformats.org/officeDocument/2006/relationships/oleObject" Target="../embeddings/oleObject163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48.bin"/><Relationship Id="rId22" Type="http://schemas.openxmlformats.org/officeDocument/2006/relationships/oleObject" Target="../embeddings/oleObject152.bin"/><Relationship Id="rId27" Type="http://schemas.openxmlformats.org/officeDocument/2006/relationships/image" Target="../media/image153.wmf"/><Relationship Id="rId30" Type="http://schemas.openxmlformats.org/officeDocument/2006/relationships/oleObject" Target="../embeddings/oleObject156.bin"/><Relationship Id="rId35" Type="http://schemas.openxmlformats.org/officeDocument/2006/relationships/image" Target="../media/image157.wmf"/><Relationship Id="rId43" Type="http://schemas.openxmlformats.org/officeDocument/2006/relationships/image" Target="../media/image161.wmf"/><Relationship Id="rId48" Type="http://schemas.openxmlformats.org/officeDocument/2006/relationships/oleObject" Target="../embeddings/oleObject165.bin"/><Relationship Id="rId8" Type="http://schemas.openxmlformats.org/officeDocument/2006/relationships/oleObject" Target="../embeddings/oleObject1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46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33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0.wmf"/><Relationship Id="rId31" Type="http://schemas.openxmlformats.org/officeDocument/2006/relationships/image" Target="../media/image4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4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9" Type="http://schemas.openxmlformats.org/officeDocument/2006/relationships/image" Target="../media/image66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7.wmf"/><Relationship Id="rId34" Type="http://schemas.openxmlformats.org/officeDocument/2006/relationships/oleObject" Target="../embeddings/oleObject62.bin"/><Relationship Id="rId42" Type="http://schemas.openxmlformats.org/officeDocument/2006/relationships/oleObject" Target="../embeddings/oleObject66.bin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33" Type="http://schemas.openxmlformats.org/officeDocument/2006/relationships/image" Target="../media/image63.wmf"/><Relationship Id="rId38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image" Target="../media/image61.wmf"/><Relationship Id="rId41" Type="http://schemas.openxmlformats.org/officeDocument/2006/relationships/image" Target="../media/image6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57.bin"/><Relationship Id="rId32" Type="http://schemas.openxmlformats.org/officeDocument/2006/relationships/oleObject" Target="../embeddings/oleObject61.bin"/><Relationship Id="rId37" Type="http://schemas.openxmlformats.org/officeDocument/2006/relationships/image" Target="../media/image65.wmf"/><Relationship Id="rId40" Type="http://schemas.openxmlformats.org/officeDocument/2006/relationships/oleObject" Target="../embeddings/oleObject65.bin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59.bin"/><Relationship Id="rId36" Type="http://schemas.openxmlformats.org/officeDocument/2006/relationships/oleObject" Target="../embeddings/oleObject63.bin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6.wmf"/><Relationship Id="rId31" Type="http://schemas.openxmlformats.org/officeDocument/2006/relationships/image" Target="../media/image62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60.bin"/><Relationship Id="rId35" Type="http://schemas.openxmlformats.org/officeDocument/2006/relationships/image" Target="../media/image64.wmf"/><Relationship Id="rId43" Type="http://schemas.openxmlformats.org/officeDocument/2006/relationships/image" Target="../media/image6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0.wmf"/><Relationship Id="rId5" Type="http://schemas.openxmlformats.org/officeDocument/2006/relationships/image" Target="../media/image49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8232" y="319082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/>
              <a:t>Math 12 Honours</a:t>
            </a:r>
            <a:br>
              <a:rPr lang="en-CA" dirty="0"/>
            </a:br>
            <a:r>
              <a:rPr lang="en-CA" dirty="0"/>
              <a:t>Section 1.2</a:t>
            </a:r>
            <a:br>
              <a:rPr lang="en-CA" dirty="0"/>
            </a:br>
            <a:r>
              <a:rPr lang="en-CA" dirty="0"/>
              <a:t>Solving Absolute Value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188640"/>
            <a:ext cx="8363272" cy="634082"/>
          </a:xfrm>
        </p:spPr>
        <p:txBody>
          <a:bodyPr/>
          <a:lstStyle/>
          <a:p>
            <a:r>
              <a:rPr lang="en-CA" dirty="0"/>
              <a:t>Practice: Solve each of the following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51520" y="1065213"/>
          <a:ext cx="321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213000" imgH="533160" progId="Equation.DSMT4">
                  <p:embed/>
                </p:oleObj>
              </mc:Choice>
              <mc:Fallback>
                <p:oleObj name="Equation" r:id="rId4" imgW="3213000" imgH="533160" progId="Equation.DSMT4">
                  <p:embed/>
                  <p:pic>
                    <p:nvPicPr>
                      <p:cNvPr id="1075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65213"/>
                        <a:ext cx="321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5031308" y="1065213"/>
          <a:ext cx="321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3213000" imgH="533160" progId="Equation.DSMT4">
                  <p:embed/>
                </p:oleObj>
              </mc:Choice>
              <mc:Fallback>
                <p:oleObj name="Equation" r:id="rId6" imgW="3213000" imgH="533160" progId="Equation.DSMT4">
                  <p:embed/>
                  <p:pic>
                    <p:nvPicPr>
                      <p:cNvPr id="1075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308" y="1065213"/>
                        <a:ext cx="321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359172" y="2708920"/>
          <a:ext cx="3060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3060360" imgH="660240" progId="Equation.DSMT4">
                  <p:embed/>
                </p:oleObj>
              </mc:Choice>
              <mc:Fallback>
                <p:oleObj name="Equation" r:id="rId8" imgW="3060360" imgH="660240" progId="Equation.DSMT4">
                  <p:embed/>
                  <p:pic>
                    <p:nvPicPr>
                      <p:cNvPr id="1075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72" y="2708920"/>
                        <a:ext cx="3060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4932040" y="2768600"/>
          <a:ext cx="3327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3327120" imgH="660240" progId="Equation.DSMT4">
                  <p:embed/>
                </p:oleObj>
              </mc:Choice>
              <mc:Fallback>
                <p:oleObj name="Equation" r:id="rId10" imgW="3327120" imgH="660240" progId="Equation.DSMT4">
                  <p:embed/>
                  <p:pic>
                    <p:nvPicPr>
                      <p:cNvPr id="1075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768600"/>
                        <a:ext cx="3327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355847" y="4508500"/>
          <a:ext cx="4648201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4647960" imgH="660240" progId="Equation.DSMT4">
                  <p:embed/>
                </p:oleObj>
              </mc:Choice>
              <mc:Fallback>
                <p:oleObj name="Equation" r:id="rId12" imgW="4647960" imgH="660240" progId="Equation.DSMT4">
                  <p:embed/>
                  <p:pic>
                    <p:nvPicPr>
                      <p:cNvPr id="1075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47" y="4508500"/>
                        <a:ext cx="4648201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332656"/>
            <a:ext cx="7732685" cy="648072"/>
          </a:xfrm>
        </p:spPr>
        <p:txBody>
          <a:bodyPr>
            <a:normAutofit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19672" y="421928"/>
          <a:ext cx="261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616120" imgH="558720" progId="Equation.DSMT4">
                  <p:embed/>
                </p:oleObj>
              </mc:Choice>
              <mc:Fallback>
                <p:oleObj name="Equation" r:id="rId4" imgW="261612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1928"/>
                        <a:ext cx="2616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51520" y="1268125"/>
          <a:ext cx="248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2489040" imgH="342720" progId="Equation.DSMT4">
                  <p:embed/>
                </p:oleObj>
              </mc:Choice>
              <mc:Fallback>
                <p:oleObj name="Equation" r:id="rId6" imgW="2489040" imgH="342720" progId="Equation.DSMT4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268125"/>
                        <a:ext cx="248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086696" y="1138238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3149280" imgH="533160" progId="Equation.DSMT4">
                  <p:embed/>
                </p:oleObj>
              </mc:Choice>
              <mc:Fallback>
                <p:oleObj name="Equation" r:id="rId8" imgW="3149280" imgH="533160" progId="Equation.DSMT4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696" y="1138238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067944" y="1700808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781000" imgH="342720" progId="Equation.DSMT4">
                  <p:embed/>
                </p:oleObj>
              </mc:Choice>
              <mc:Fallback>
                <p:oleObj name="Equation" r:id="rId10" imgW="2781000" imgH="342720" progId="Equation.DSMT4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700808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4860032" y="2214563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765080" imgH="342720" progId="Equation.DSMT4">
                  <p:embed/>
                </p:oleObj>
              </mc:Choice>
              <mc:Fallback>
                <p:oleObj name="Equation" r:id="rId12" imgW="1765080" imgH="342720" progId="Equation.DSMT4">
                  <p:embed/>
                  <p:pic>
                    <p:nvPicPr>
                      <p:cNvPr id="358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214563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839444" y="2798068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028520" imgH="342720" progId="Equation.DSMT4">
                  <p:embed/>
                </p:oleObj>
              </mc:Choice>
              <mc:Fallback>
                <p:oleObj name="Equation" r:id="rId14" imgW="1028520" imgH="342720" progId="Equation.DSMT4">
                  <p:embed/>
                  <p:pic>
                    <p:nvPicPr>
                      <p:cNvPr id="358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9444" y="2798068"/>
                        <a:ext cx="1028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5004048" y="3140968"/>
          <a:ext cx="2019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2019240" imgH="939600" progId="Equation.DSMT4">
                  <p:embed/>
                </p:oleObj>
              </mc:Choice>
              <mc:Fallback>
                <p:oleObj name="Equation" r:id="rId16" imgW="2019240" imgH="939600" progId="Equation.DSMT4">
                  <p:embed/>
                  <p:pic>
                    <p:nvPicPr>
                      <p:cNvPr id="358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140968"/>
                        <a:ext cx="20193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737603" y="1730087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031840" imgH="342720" progId="Equation.DSMT4">
                  <p:embed/>
                </p:oleObj>
              </mc:Choice>
              <mc:Fallback>
                <p:oleObj name="Equation" r:id="rId18" imgW="2031840" imgH="342720" progId="Equation.DSMT4">
                  <p:embed/>
                  <p:pic>
                    <p:nvPicPr>
                      <p:cNvPr id="358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603" y="1730087"/>
                        <a:ext cx="2032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740560" y="2205299"/>
          <a:ext cx="1473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473120" imgH="342720" progId="Equation.DSMT4">
                  <p:embed/>
                </p:oleObj>
              </mc:Choice>
              <mc:Fallback>
                <p:oleObj name="Equation" r:id="rId20" imgW="1473120" imgH="342720" progId="Equation.DSMT4">
                  <p:embed/>
                  <p:pic>
                    <p:nvPicPr>
                      <p:cNvPr id="358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0" y="2205299"/>
                        <a:ext cx="1473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743998" y="2666314"/>
          <a:ext cx="1270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269720" imgH="342720" progId="Equation.DSMT4">
                  <p:embed/>
                </p:oleObj>
              </mc:Choice>
              <mc:Fallback>
                <p:oleObj name="Equation" r:id="rId22" imgW="1269720" imgH="342720" progId="Equation.DSMT4">
                  <p:embed/>
                  <p:pic>
                    <p:nvPicPr>
                      <p:cNvPr id="358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98" y="2666314"/>
                        <a:ext cx="1270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9933" y="4012438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39790" y="4491986"/>
          <a:ext cx="4152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4152600" imgH="609480" progId="Equation.DSMT4">
                  <p:embed/>
                </p:oleObj>
              </mc:Choice>
              <mc:Fallback>
                <p:oleObj name="Equation" r:id="rId24" imgW="4152600" imgH="609480" progId="Equation.DSMT4">
                  <p:embed/>
                  <p:pic>
                    <p:nvPicPr>
                      <p:cNvPr id="358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90" y="4491986"/>
                        <a:ext cx="41529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1011125" y="5170654"/>
          <a:ext cx="325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3251160" imgH="558720" progId="Equation.DSMT4">
                  <p:embed/>
                </p:oleObj>
              </mc:Choice>
              <mc:Fallback>
                <p:oleObj name="Equation" r:id="rId26" imgW="3251160" imgH="558720" progId="Equation.DSMT4">
                  <p:embed/>
                  <p:pic>
                    <p:nvPicPr>
                      <p:cNvPr id="358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125" y="5170654"/>
                        <a:ext cx="32512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87355" y="5854888"/>
            <a:ext cx="1911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No Solution</a:t>
            </a:r>
          </a:p>
        </p:txBody>
      </p:sp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4734491" y="4489473"/>
          <a:ext cx="429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4292280" imgH="609480" progId="Equation.DSMT4">
                  <p:embed/>
                </p:oleObj>
              </mc:Choice>
              <mc:Fallback>
                <p:oleObj name="Equation" r:id="rId28" imgW="4292280" imgH="609480" progId="Equation.DSMT4">
                  <p:embed/>
                  <p:pic>
                    <p:nvPicPr>
                      <p:cNvPr id="358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491" y="4489473"/>
                        <a:ext cx="429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5264150" y="5208588"/>
          <a:ext cx="322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3225600" imgH="558720" progId="Equation.DSMT4">
                  <p:embed/>
                </p:oleObj>
              </mc:Choice>
              <mc:Fallback>
                <p:oleObj name="Equation" r:id="rId30" imgW="3225600" imgH="558720" progId="Equation.DSMT4">
                  <p:embed/>
                  <p:pic>
                    <p:nvPicPr>
                      <p:cNvPr id="358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208588"/>
                        <a:ext cx="3225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5556581" y="5807075"/>
          <a:ext cx="2552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2" imgW="2552400" imgH="558720" progId="Equation.DSMT4">
                  <p:embed/>
                </p:oleObj>
              </mc:Choice>
              <mc:Fallback>
                <p:oleObj name="Equation" r:id="rId32" imgW="2552400" imgH="558720" progId="Equation.DSMT4">
                  <p:embed/>
                  <p:pic>
                    <p:nvPicPr>
                      <p:cNvPr id="358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581" y="5807075"/>
                        <a:ext cx="2552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1429" y="3111351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Extraneous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3" y="260648"/>
            <a:ext cx="2376264" cy="638651"/>
          </a:xfrm>
        </p:spPr>
        <p:txBody>
          <a:bodyPr>
            <a:normAutofit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99084" y="349920"/>
          <a:ext cx="2628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628720" imgH="558720" progId="Equation.DSMT4">
                  <p:embed/>
                </p:oleObj>
              </mc:Choice>
              <mc:Fallback>
                <p:oleObj name="Equation" r:id="rId4" imgW="262872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084" y="349920"/>
                        <a:ext cx="2628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99592" y="1174509"/>
          <a:ext cx="2501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501640" imgH="342720" progId="Equation.DSMT4">
                  <p:embed/>
                </p:oleObj>
              </mc:Choice>
              <mc:Fallback>
                <p:oleObj name="Equation" r:id="rId6" imgW="2501640" imgH="342720" progId="Equation.DSMT4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74509"/>
                        <a:ext cx="2501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859338" y="1076325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3149280" imgH="533160" progId="Equation.DSMT4">
                  <p:embed/>
                </p:oleObj>
              </mc:Choice>
              <mc:Fallback>
                <p:oleObj name="Equation" r:id="rId8" imgW="3149280" imgH="53316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076325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4815036" y="1700808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2781000" imgH="342720" progId="Equation.DSMT4">
                  <p:embed/>
                </p:oleObj>
              </mc:Choice>
              <mc:Fallback>
                <p:oleObj name="Equation" r:id="rId10" imgW="2781000" imgH="342720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036" y="1700808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916527" y="1649721"/>
          <a:ext cx="1752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1752480" imgH="342720" progId="Equation.DSMT4">
                  <p:embed/>
                </p:oleObj>
              </mc:Choice>
              <mc:Fallback>
                <p:oleObj name="Equation" r:id="rId12" imgW="1752480" imgH="342720" progId="Equation.DSMT4">
                  <p:embed/>
                  <p:pic>
                    <p:nvPicPr>
                      <p:cNvPr id="368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527" y="1649721"/>
                        <a:ext cx="1752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928234" y="2096847"/>
          <a:ext cx="1257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257120" imgH="342720" progId="Equation.DSMT4">
                  <p:embed/>
                </p:oleObj>
              </mc:Choice>
              <mc:Fallback>
                <p:oleObj name="Equation" r:id="rId14" imgW="1257120" imgH="342720" progId="Equation.DSMT4">
                  <p:embed/>
                  <p:pic>
                    <p:nvPicPr>
                      <p:cNvPr id="368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234" y="2096847"/>
                        <a:ext cx="1257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134850" y="2558809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838080" imgH="342720" progId="Equation.DSMT4">
                  <p:embed/>
                </p:oleObj>
              </mc:Choice>
              <mc:Fallback>
                <p:oleObj name="Equation" r:id="rId16" imgW="838080" imgH="342720" progId="Equation.DSMT4">
                  <p:embed/>
                  <p:pic>
                    <p:nvPicPr>
                      <p:cNvPr id="368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850" y="2558809"/>
                        <a:ext cx="838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5364088" y="2176463"/>
          <a:ext cx="194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1942920" imgH="342720" progId="Equation.DSMT4">
                  <p:embed/>
                </p:oleObj>
              </mc:Choice>
              <mc:Fallback>
                <p:oleObj name="Equation" r:id="rId18" imgW="1942920" imgH="342720" progId="Equation.DSMT4">
                  <p:embed/>
                  <p:pic>
                    <p:nvPicPr>
                      <p:cNvPr id="368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176463"/>
                        <a:ext cx="194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5364088" y="2654052"/>
          <a:ext cx="1206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1206360" imgH="342720" progId="Equation.DSMT4">
                  <p:embed/>
                </p:oleObj>
              </mc:Choice>
              <mc:Fallback>
                <p:oleObj name="Equation" r:id="rId20" imgW="1206360" imgH="342720" progId="Equation.DSMT4">
                  <p:embed/>
                  <p:pic>
                    <p:nvPicPr>
                      <p:cNvPr id="368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654052"/>
                        <a:ext cx="1206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724128" y="3140968"/>
          <a:ext cx="1143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1143000" imgH="342720" progId="Equation.DSMT4">
                  <p:embed/>
                </p:oleObj>
              </mc:Choice>
              <mc:Fallback>
                <p:oleObj name="Equation" r:id="rId22" imgW="1143000" imgH="342720" progId="Equation.DSMT4">
                  <p:embed/>
                  <p:pic>
                    <p:nvPicPr>
                      <p:cNvPr id="368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140968"/>
                        <a:ext cx="1143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9933" y="3630294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128520" y="4138041"/>
          <a:ext cx="330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3301920" imgH="609480" progId="Equation.DSMT4">
                  <p:embed/>
                </p:oleObj>
              </mc:Choice>
              <mc:Fallback>
                <p:oleObj name="Equation" r:id="rId24" imgW="3301920" imgH="609480" progId="Equation.DSMT4">
                  <p:embed/>
                  <p:pic>
                    <p:nvPicPr>
                      <p:cNvPr id="368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20" y="4138041"/>
                        <a:ext cx="33020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844129" y="4816649"/>
          <a:ext cx="2578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2577960" imgH="558720" progId="Equation.DSMT4">
                  <p:embed/>
                </p:oleObj>
              </mc:Choice>
              <mc:Fallback>
                <p:oleObj name="Equation" r:id="rId26" imgW="2577960" imgH="558720" progId="Equation.DSMT4">
                  <p:embed/>
                  <p:pic>
                    <p:nvPicPr>
                      <p:cNvPr id="368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129" y="4816649"/>
                        <a:ext cx="25781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1595438" y="5468938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1371600" imgH="558720" progId="Equation.DSMT4">
                  <p:embed/>
                </p:oleObj>
              </mc:Choice>
              <mc:Fallback>
                <p:oleObj name="Equation" r:id="rId28" imgW="1371600" imgH="558720" progId="Equation.DSMT4">
                  <p:embed/>
                  <p:pic>
                    <p:nvPicPr>
                      <p:cNvPr id="368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5468938"/>
                        <a:ext cx="1371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4849813" y="4135438"/>
          <a:ext cx="389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3898800" imgH="609480" progId="Equation.DSMT4">
                  <p:embed/>
                </p:oleObj>
              </mc:Choice>
              <mc:Fallback>
                <p:oleObj name="Equation" r:id="rId30" imgW="3898800" imgH="609480" progId="Equation.DSMT4">
                  <p:embed/>
                  <p:pic>
                    <p:nvPicPr>
                      <p:cNvPr id="368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135438"/>
                        <a:ext cx="3898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5400036" y="4827122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2819160" imgH="558720" progId="Equation.DSMT4">
                  <p:embed/>
                </p:oleObj>
              </mc:Choice>
              <mc:Fallback>
                <p:oleObj name="Equation" r:id="rId32" imgW="2819160" imgH="558720" progId="Equation.DSMT4">
                  <p:embed/>
                  <p:pic>
                    <p:nvPicPr>
                      <p:cNvPr id="368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036" y="4827122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5673748" y="5452928"/>
          <a:ext cx="2159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2158920" imgH="558720" progId="Equation.DSMT4">
                  <p:embed/>
                </p:oleObj>
              </mc:Choice>
              <mc:Fallback>
                <p:oleObj name="Equation" r:id="rId34" imgW="2158920" imgH="558720" progId="Equation.DSMT4">
                  <p:embed/>
                  <p:pic>
                    <p:nvPicPr>
                      <p:cNvPr id="368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48" y="5452928"/>
                        <a:ext cx="2159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992" y="188640"/>
            <a:ext cx="7772400" cy="693281"/>
          </a:xfrm>
        </p:spPr>
        <p:txBody>
          <a:bodyPr/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38676" y="290786"/>
          <a:ext cx="2616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616120" imgH="660240" progId="Equation.DSMT4">
                  <p:embed/>
                </p:oleObj>
              </mc:Choice>
              <mc:Fallback>
                <p:oleObj name="Equation" r:id="rId4" imgW="26161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676" y="290786"/>
                        <a:ext cx="2616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59122" y="980728"/>
          <a:ext cx="248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489040" imgH="431640" progId="Equation.DSMT4">
                  <p:embed/>
                </p:oleObj>
              </mc:Choice>
              <mc:Fallback>
                <p:oleObj name="Equation" r:id="rId6" imgW="2489040" imgH="43164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122" y="980728"/>
                        <a:ext cx="2489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66580" y="1060552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793960" imgH="431640" progId="Equation.DSMT4">
                  <p:embed/>
                </p:oleObj>
              </mc:Choice>
              <mc:Fallback>
                <p:oleObj name="Equation" r:id="rId8" imgW="2793960" imgH="43164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580" y="1060552"/>
                        <a:ext cx="2794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55529" y="1520926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2552400" imgH="431640" progId="Equation.DSMT4">
                  <p:embed/>
                </p:oleObj>
              </mc:Choice>
              <mc:Fallback>
                <p:oleObj name="Equation" r:id="rId10" imgW="2552400" imgH="43164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529" y="1520926"/>
                        <a:ext cx="255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15107" y="2037861"/>
          <a:ext cx="2832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2831760" imgH="558720" progId="Equation.DSMT4">
                  <p:embed/>
                </p:oleObj>
              </mc:Choice>
              <mc:Fallback>
                <p:oleObj name="Equation" r:id="rId12" imgW="2831760" imgH="55872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07" y="2037861"/>
                        <a:ext cx="28321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954802" y="2711688"/>
          <a:ext cx="241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2412720" imgH="431640" progId="Equation.DSMT4">
                  <p:embed/>
                </p:oleObj>
              </mc:Choice>
              <mc:Fallback>
                <p:oleObj name="Equation" r:id="rId14" imgW="2412720" imgH="43164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802" y="2711688"/>
                        <a:ext cx="2413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295731" y="1624537"/>
          <a:ext cx="232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2323800" imgH="431640" progId="Equation.DSMT4">
                  <p:embed/>
                </p:oleObj>
              </mc:Choice>
              <mc:Fallback>
                <p:oleObj name="Equation" r:id="rId16" imgW="2323800" imgH="431640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731" y="1624537"/>
                        <a:ext cx="2324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124276" y="2142784"/>
          <a:ext cx="2832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2831760" imgH="558720" progId="Equation.DSMT4">
                  <p:embed/>
                </p:oleObj>
              </mc:Choice>
              <mc:Fallback>
                <p:oleObj name="Equation" r:id="rId18" imgW="2831760" imgH="55872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276" y="2142784"/>
                        <a:ext cx="28321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410169" y="2788744"/>
          <a:ext cx="2425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2425680" imgH="431640" progId="Equation.DSMT4">
                  <p:embed/>
                </p:oleObj>
              </mc:Choice>
              <mc:Fallback>
                <p:oleObj name="Equation" r:id="rId20" imgW="2425680" imgH="431640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169" y="2788744"/>
                        <a:ext cx="2425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9512" y="3140968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35496" y="3573016"/>
          <a:ext cx="2283743" cy="527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3301920" imgH="761760" progId="Equation.DSMT4">
                  <p:embed/>
                </p:oleObj>
              </mc:Choice>
              <mc:Fallback>
                <p:oleObj name="Equation" r:id="rId22" imgW="3301920" imgH="761760" progId="Equation.DSMT4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573016"/>
                        <a:ext cx="2283743" cy="5270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90711" y="4189778"/>
          <a:ext cx="2105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2628720" imgH="533160" progId="Equation.DSMT4">
                  <p:embed/>
                </p:oleObj>
              </mc:Choice>
              <mc:Fallback>
                <p:oleObj name="Equation" r:id="rId24" imgW="2628720" imgH="53316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11" y="4189778"/>
                        <a:ext cx="21050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2675260" y="3576439"/>
          <a:ext cx="1536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1917360" imgH="533160" progId="Equation.DSMT4">
                  <p:embed/>
                </p:oleObj>
              </mc:Choice>
              <mc:Fallback>
                <p:oleObj name="Equation" r:id="rId26" imgW="1917360" imgH="53316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260" y="3576439"/>
                        <a:ext cx="153670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3035300" y="4080495"/>
          <a:ext cx="742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927000" imgH="533160" progId="Equation.DSMT4">
                  <p:embed/>
                </p:oleObj>
              </mc:Choice>
              <mc:Fallback>
                <p:oleObj name="Equation" r:id="rId28" imgW="927000" imgH="53316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4080495"/>
                        <a:ext cx="74295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35496" y="5206206"/>
          <a:ext cx="26082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3771720" imgH="761760" progId="Equation.DSMT4">
                  <p:embed/>
                </p:oleObj>
              </mc:Choice>
              <mc:Fallback>
                <p:oleObj name="Equation" r:id="rId30" imgW="3771720" imgH="761760" progId="Equation.DSMT4">
                  <p:embed/>
                  <p:pic>
                    <p:nvPicPr>
                      <p:cNvPr id="2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5206206"/>
                        <a:ext cx="2608262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"/>
          <p:cNvGraphicFramePr>
            <a:graphicFrameLocks noChangeAspect="1"/>
          </p:cNvGraphicFramePr>
          <p:nvPr/>
        </p:nvGraphicFramePr>
        <p:xfrm>
          <a:off x="73224" y="5845349"/>
          <a:ext cx="1922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2" imgW="2400120" imgH="533160" progId="Equation.DSMT4">
                  <p:embed/>
                </p:oleObj>
              </mc:Choice>
              <mc:Fallback>
                <p:oleObj name="Equation" r:id="rId32" imgW="2400120" imgH="533160" progId="Equation.DSMT4">
                  <p:embed/>
                  <p:pic>
                    <p:nvPicPr>
                      <p:cNvPr id="2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4" y="5845349"/>
                        <a:ext cx="192246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1275606" y="6384751"/>
          <a:ext cx="742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4" imgW="927000" imgH="533160" progId="Equation.DSMT4">
                  <p:embed/>
                </p:oleObj>
              </mc:Choice>
              <mc:Fallback>
                <p:oleObj name="Equation" r:id="rId34" imgW="927000" imgH="533160" progId="Equation.DSMT4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606" y="6384751"/>
                        <a:ext cx="74295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4644008" y="3500438"/>
          <a:ext cx="26082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5" imgW="3771720" imgH="761760" progId="Equation.DSMT4">
                  <p:embed/>
                </p:oleObj>
              </mc:Choice>
              <mc:Fallback>
                <p:oleObj name="Equation" r:id="rId35" imgW="3771720" imgH="761760" progId="Equation.DSMT4">
                  <p:embed/>
                  <p:pic>
                    <p:nvPicPr>
                      <p:cNvPr id="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500438"/>
                        <a:ext cx="2608262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5487442" y="4117975"/>
          <a:ext cx="18208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7" imgW="2273040" imgH="533160" progId="Equation.DSMT4">
                  <p:embed/>
                </p:oleObj>
              </mc:Choice>
              <mc:Fallback>
                <p:oleObj name="Equation" r:id="rId37" imgW="2273040" imgH="533160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442" y="4117975"/>
                        <a:ext cx="182086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6371679" y="4653136"/>
          <a:ext cx="936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9" imgW="1168200" imgH="533160" progId="Equation.DSMT4">
                  <p:embed/>
                </p:oleObj>
              </mc:Choice>
              <mc:Fallback>
                <p:oleObj name="Equation" r:id="rId39" imgW="1168200" imgH="533160" progId="Equation.DSMT4">
                  <p:embed/>
                  <p:pic>
                    <p:nvPicPr>
                      <p:cNvPr id="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679" y="4653136"/>
                        <a:ext cx="9366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5"/>
          <p:cNvGraphicFramePr>
            <a:graphicFrameLocks noChangeAspect="1"/>
          </p:cNvGraphicFramePr>
          <p:nvPr/>
        </p:nvGraphicFramePr>
        <p:xfrm>
          <a:off x="4279900" y="5229225"/>
          <a:ext cx="22923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1" imgW="3314520" imgH="761760" progId="Equation.DSMT4">
                  <p:embed/>
                </p:oleObj>
              </mc:Choice>
              <mc:Fallback>
                <p:oleObj name="Equation" r:id="rId41" imgW="3314520" imgH="761760" progId="Equation.DSMT4">
                  <p:embed/>
                  <p:pic>
                    <p:nvPicPr>
                      <p:cNvPr id="3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5229225"/>
                        <a:ext cx="229235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4737769" y="5845175"/>
          <a:ext cx="1922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3" imgW="2400120" imgH="533160" progId="Equation.DSMT4">
                  <p:embed/>
                </p:oleObj>
              </mc:Choice>
              <mc:Fallback>
                <p:oleObj name="Equation" r:id="rId43" imgW="2400120" imgH="533160" progId="Equation.DSMT4">
                  <p:embed/>
                  <p:pic>
                    <p:nvPicPr>
                      <p:cNvPr id="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769" y="5845175"/>
                        <a:ext cx="1922463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5723607" y="6403975"/>
          <a:ext cx="936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45" imgW="1168200" imgH="533160" progId="Equation.DSMT4">
                  <p:embed/>
                </p:oleObj>
              </mc:Choice>
              <mc:Fallback>
                <p:oleObj name="Equation" r:id="rId45" imgW="1168200" imgH="533160" progId="Equation.DSMT4">
                  <p:embed/>
                  <p:pic>
                    <p:nvPicPr>
                      <p:cNvPr id="3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3607" y="6403975"/>
                        <a:ext cx="9366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8094"/>
            <a:ext cx="7772400" cy="568591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41840" y="392336"/>
          <a:ext cx="2692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2692080" imgH="660240" progId="Equation.DSMT4">
                  <p:embed/>
                </p:oleObj>
              </mc:Choice>
              <mc:Fallback>
                <p:oleObj name="Equation" r:id="rId4" imgW="2692080" imgH="6602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840" y="392336"/>
                        <a:ext cx="2692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8800" y="1458913"/>
          <a:ext cx="256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565360" imgH="431640" progId="Equation.DSMT4">
                  <p:embed/>
                </p:oleObj>
              </mc:Choice>
              <mc:Fallback>
                <p:oleObj name="Equation" r:id="rId6" imgW="2565360" imgH="43164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458913"/>
                        <a:ext cx="256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50573" y="2012950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2552400" imgH="431640" progId="Equation.DSMT4">
                  <p:embed/>
                </p:oleObj>
              </mc:Choice>
              <mc:Fallback>
                <p:oleObj name="Equation" r:id="rId8" imgW="2552400" imgH="4316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73" y="2012950"/>
                        <a:ext cx="255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44228" y="2535975"/>
          <a:ext cx="287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2869920" imgH="660240" progId="Equation.DSMT4">
                  <p:embed/>
                </p:oleObj>
              </mc:Choice>
              <mc:Fallback>
                <p:oleObj name="Equation" r:id="rId10" imgW="2869920" imgH="6602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28" y="2535975"/>
                        <a:ext cx="2870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50145" y="3292475"/>
          <a:ext cx="2971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971800" imgH="558720" progId="Equation.DSMT4">
                  <p:embed/>
                </p:oleObj>
              </mc:Choice>
              <mc:Fallback>
                <p:oleObj name="Equation" r:id="rId12" imgW="2971800" imgH="55872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45" y="3292475"/>
                        <a:ext cx="2971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924790" y="4007155"/>
          <a:ext cx="2362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2361960" imgH="431640" progId="Equation.DSMT4">
                  <p:embed/>
                </p:oleObj>
              </mc:Choice>
              <mc:Fallback>
                <p:oleObj name="Equation" r:id="rId14" imgW="2361960" imgH="43164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90" y="4007155"/>
                        <a:ext cx="2362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360863" y="1344613"/>
          <a:ext cx="313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3136680" imgH="660240" progId="Equation.DSMT4">
                  <p:embed/>
                </p:oleObj>
              </mc:Choice>
              <mc:Fallback>
                <p:oleObj name="Equation" r:id="rId16" imgW="3136680" imgH="66024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1344613"/>
                        <a:ext cx="3136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372835" y="2068528"/>
          <a:ext cx="2781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2781000" imgH="431640" progId="Equation.DSMT4">
                  <p:embed/>
                </p:oleObj>
              </mc:Choice>
              <mc:Fallback>
                <p:oleObj name="Equation" r:id="rId18" imgW="2781000" imgH="431640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835" y="2068528"/>
                        <a:ext cx="2781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420760" y="2632945"/>
          <a:ext cx="3048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3047760" imgH="660240" progId="Equation.DSMT4">
                  <p:embed/>
                </p:oleObj>
              </mc:Choice>
              <mc:Fallback>
                <p:oleObj name="Equation" r:id="rId20" imgW="3047760" imgH="660240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760" y="2632945"/>
                        <a:ext cx="3048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418303" y="3335643"/>
          <a:ext cx="3136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3136680" imgH="558720" progId="Equation.DSMT4">
                  <p:embed/>
                </p:oleObj>
              </mc:Choice>
              <mc:Fallback>
                <p:oleObj name="Equation" r:id="rId22" imgW="3136680" imgH="55872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303" y="3335643"/>
                        <a:ext cx="3136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522328" y="4011338"/>
          <a:ext cx="76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761760" imgH="342720" progId="Equation.DSMT4">
                  <p:embed/>
                </p:oleObj>
              </mc:Choice>
              <mc:Fallback>
                <p:oleObj name="Equation" r:id="rId24" imgW="761760" imgH="34272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328" y="4011338"/>
                        <a:ext cx="762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568591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33787" y="261642"/>
          <a:ext cx="222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222280" imgH="660240" progId="Equation.DSMT4">
                  <p:embed/>
                </p:oleObj>
              </mc:Choice>
              <mc:Fallback>
                <p:oleObj name="Equation" r:id="rId4" imgW="2222280" imgH="6602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787" y="261642"/>
                        <a:ext cx="2222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9552" y="925860"/>
          <a:ext cx="2159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2158920" imgH="431640" progId="Equation.DSMT4">
                  <p:embed/>
                </p:oleObj>
              </mc:Choice>
              <mc:Fallback>
                <p:oleObj name="Equation" r:id="rId6" imgW="2158920" imgH="431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25860"/>
                        <a:ext cx="2159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632524" y="620688"/>
          <a:ext cx="275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2755800" imgH="558720" progId="Equation.DSMT4">
                  <p:embed/>
                </p:oleObj>
              </mc:Choice>
              <mc:Fallback>
                <p:oleObj name="Equation" r:id="rId8" imgW="2755800" imgH="55872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524" y="620688"/>
                        <a:ext cx="2755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15392" y="1501924"/>
          <a:ext cx="2184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2184120" imgH="431640" progId="Equation.DSMT4">
                  <p:embed/>
                </p:oleObj>
              </mc:Choice>
              <mc:Fallback>
                <p:oleObj name="Equation" r:id="rId10" imgW="2184120" imgH="43164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92" y="1501924"/>
                        <a:ext cx="2184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8940" y="2192660"/>
          <a:ext cx="288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2882880" imgH="533160" progId="Equation.DSMT4">
                  <p:embed/>
                </p:oleObj>
              </mc:Choice>
              <mc:Fallback>
                <p:oleObj name="Equation" r:id="rId12" imgW="2882880" imgH="53316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40" y="2192660"/>
                        <a:ext cx="2882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95536" y="2942084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838080" imgH="342720" progId="Equation.DSMT4">
                  <p:embed/>
                </p:oleObj>
              </mc:Choice>
              <mc:Fallback>
                <p:oleObj name="Equation" r:id="rId14" imgW="838080" imgH="34272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42084"/>
                        <a:ext cx="838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552848" y="2942084"/>
          <a:ext cx="165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1650960" imgH="342720" progId="Equation.DSMT4">
                  <p:embed/>
                </p:oleObj>
              </mc:Choice>
              <mc:Fallback>
                <p:oleObj name="Equation" r:id="rId16" imgW="1650960" imgH="34272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848" y="2942084"/>
                        <a:ext cx="165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640784" y="1269008"/>
          <a:ext cx="2387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8" imgW="2387520" imgH="431640" progId="Equation.DSMT4">
                  <p:embed/>
                </p:oleObj>
              </mc:Choice>
              <mc:Fallback>
                <p:oleObj name="Equation" r:id="rId18" imgW="2387520" imgH="4316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784" y="1269008"/>
                        <a:ext cx="2387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580112" y="1844824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20" imgW="1625400" imgH="431640" progId="Equation.DSMT4">
                  <p:embed/>
                </p:oleObj>
              </mc:Choice>
              <mc:Fallback>
                <p:oleObj name="Equation" r:id="rId20" imgW="1625400" imgH="43164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844824"/>
                        <a:ext cx="162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221188" y="2463552"/>
          <a:ext cx="194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2" imgW="1942920" imgH="533160" progId="Equation.DSMT4">
                  <p:embed/>
                </p:oleObj>
              </mc:Choice>
              <mc:Fallback>
                <p:oleObj name="Equation" r:id="rId22" imgW="1942920" imgH="53316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188" y="2463552"/>
                        <a:ext cx="194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292080" y="3212976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4" imgW="1346040" imgH="342720" progId="Equation.DSMT4">
                  <p:embed/>
                </p:oleObj>
              </mc:Choice>
              <mc:Fallback>
                <p:oleObj name="Equation" r:id="rId24" imgW="1346040" imgH="34272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212976"/>
                        <a:ext cx="1346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7190308" y="3230116"/>
          <a:ext cx="1054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6" imgW="1054080" imgH="342720" progId="Equation.DSMT4">
                  <p:embed/>
                </p:oleObj>
              </mc:Choice>
              <mc:Fallback>
                <p:oleObj name="Equation" r:id="rId26" imgW="1054080" imgH="34272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0308" y="3230116"/>
                        <a:ext cx="1054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3568" y="335699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8388" y="3789363"/>
          <a:ext cx="1957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8" imgW="2831760" imgH="761760" progId="Equation.DSMT4">
                  <p:embed/>
                </p:oleObj>
              </mc:Choice>
              <mc:Fallback>
                <p:oleObj name="Equation" r:id="rId28" imgW="2831760" imgH="7617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88" y="3789363"/>
                        <a:ext cx="1957388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1259632" y="4405313"/>
          <a:ext cx="762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0" imgW="952200" imgH="533160" progId="Equation.DSMT4">
                  <p:embed/>
                </p:oleObj>
              </mc:Choice>
              <mc:Fallback>
                <p:oleObj name="Equation" r:id="rId30" imgW="952200" imgH="533160" progId="Equation.DSMT4">
                  <p:embed/>
                  <p:pic>
                    <p:nvPicPr>
                      <p:cNvPr id="1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405313"/>
                        <a:ext cx="76200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606003" y="5157788"/>
          <a:ext cx="23098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2" imgW="3340080" imgH="761760" progId="Equation.DSMT4">
                  <p:embed/>
                </p:oleObj>
              </mc:Choice>
              <mc:Fallback>
                <p:oleObj name="Equation" r:id="rId32" imgW="3340080" imgH="76176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003" y="5157788"/>
                        <a:ext cx="2309813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1025749" y="5795963"/>
          <a:ext cx="1169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4" imgW="1460160" imgH="533160" progId="Equation.DSMT4">
                  <p:embed/>
                </p:oleObj>
              </mc:Choice>
              <mc:Fallback>
                <p:oleObj name="Equation" r:id="rId34" imgW="1460160" imgH="53316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749" y="5795963"/>
                        <a:ext cx="11699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1524224" y="6335713"/>
          <a:ext cx="671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6" imgW="838080" imgH="533160" progId="Equation.DSMT4">
                  <p:embed/>
                </p:oleObj>
              </mc:Choice>
              <mc:Fallback>
                <p:oleObj name="Equation" r:id="rId36" imgW="838080" imgH="53316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24" y="6335713"/>
                        <a:ext cx="67151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6660232" y="3716338"/>
          <a:ext cx="19859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8" imgW="2869920" imgH="761760" progId="Equation.DSMT4">
                  <p:embed/>
                </p:oleObj>
              </mc:Choice>
              <mc:Fallback>
                <p:oleObj name="Equation" r:id="rId38" imgW="2869920" imgH="76176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716338"/>
                        <a:ext cx="1985963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7231063" y="4333875"/>
          <a:ext cx="925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40" imgW="1155600" imgH="533160" progId="Equation.DSMT4">
                  <p:embed/>
                </p:oleObj>
              </mc:Choice>
              <mc:Fallback>
                <p:oleObj name="Equation" r:id="rId40" imgW="1155600" imgH="533160" progId="Equation.DSMT4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4333875"/>
                        <a:ext cx="92551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7596336" y="4882555"/>
          <a:ext cx="6318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42" imgW="787320" imgH="342720" progId="Equation.DSMT4">
                  <p:embed/>
                </p:oleObj>
              </mc:Choice>
              <mc:Fallback>
                <p:oleObj name="Equation" r:id="rId42" imgW="787320" imgH="342720" progId="Equation.DSMT4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882555"/>
                        <a:ext cx="631825" cy="274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4797425" y="5210175"/>
          <a:ext cx="2266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44" imgW="3276360" imgH="761760" progId="Equation.DSMT4">
                  <p:embed/>
                </p:oleObj>
              </mc:Choice>
              <mc:Fallback>
                <p:oleObj name="Equation" r:id="rId44" imgW="3276360" imgH="761760" progId="Equation.DSMT4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210175"/>
                        <a:ext cx="226695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5618163" y="5826125"/>
          <a:ext cx="1169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46" imgW="1460160" imgH="533160" progId="Equation.DSMT4">
                  <p:embed/>
                </p:oleObj>
              </mc:Choice>
              <mc:Fallback>
                <p:oleObj name="Equation" r:id="rId46" imgW="1460160" imgH="533160" progId="Equation.DSMT4">
                  <p:embed/>
                  <p:pic>
                    <p:nvPicPr>
                      <p:cNvPr id="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5826125"/>
                        <a:ext cx="11699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5796136" y="6384925"/>
          <a:ext cx="9667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8" imgW="1206360" imgH="533160" progId="Equation.DSMT4">
                  <p:embed/>
                </p:oleObj>
              </mc:Choice>
              <mc:Fallback>
                <p:oleObj name="Equation" r:id="rId48" imgW="1206360" imgH="533160" progId="Equation.DSMT4">
                  <p:embed/>
                  <p:pic>
                    <p:nvPicPr>
                      <p:cNvPr id="2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6384925"/>
                        <a:ext cx="966788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286605"/>
            <a:ext cx="7959566" cy="684946"/>
          </a:xfrm>
        </p:spPr>
        <p:txBody>
          <a:bodyPr>
            <a:normAutofit/>
          </a:bodyPr>
          <a:lstStyle/>
          <a:p>
            <a:r>
              <a:rPr lang="en-CA" dirty="0"/>
              <a:t>What is an Absolute Value?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461" y="1059918"/>
            <a:ext cx="8279606" cy="80459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 Absolute value notation is defined as the distance of any value from zero</a:t>
            </a: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4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171224" y="2142049"/>
            <a:ext cx="8731743" cy="120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6343652" y="3057526"/>
            <a:ext cx="492918" cy="628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 bwMode="auto">
          <a:xfrm>
            <a:off x="6513372" y="2491240"/>
            <a:ext cx="137160" cy="13716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2352677" y="3071814"/>
            <a:ext cx="492918" cy="628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 bwMode="auto">
          <a:xfrm>
            <a:off x="2522397" y="2505528"/>
            <a:ext cx="137160" cy="13716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84227" y="1773407"/>
          <a:ext cx="446881" cy="62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227" y="1773407"/>
                        <a:ext cx="446881" cy="625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46017" y="1723399"/>
          <a:ext cx="757238" cy="76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215640" imgH="253800" progId="Equation.DSMT4">
                  <p:embed/>
                </p:oleObj>
              </mc:Choice>
              <mc:Fallback>
                <p:oleObj name="Equation" r:id="rId7" imgW="21564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017" y="1723399"/>
                        <a:ext cx="757238" cy="769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77271" y="1887105"/>
          <a:ext cx="618332" cy="54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71" y="1887105"/>
                        <a:ext cx="618332" cy="540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212975" y="1778624"/>
          <a:ext cx="757238" cy="76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215640" imgH="253800" progId="Equation.DSMT4">
                  <p:embed/>
                </p:oleObj>
              </mc:Choice>
              <mc:Fallback>
                <p:oleObj name="Equation" r:id="rId11" imgW="215640" imgH="2538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1778624"/>
                        <a:ext cx="757238" cy="769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21469" y="1714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Up Arrow 16"/>
          <p:cNvSpPr/>
          <p:nvPr/>
        </p:nvSpPr>
        <p:spPr>
          <a:xfrm rot="5400000">
            <a:off x="5234540" y="1483680"/>
            <a:ext cx="492918" cy="2180857"/>
          </a:xfrm>
          <a:prstGeom prst="upArrow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Up Arrow 17"/>
          <p:cNvSpPr/>
          <p:nvPr/>
        </p:nvSpPr>
        <p:spPr>
          <a:xfrm rot="16200000">
            <a:off x="3239054" y="1669050"/>
            <a:ext cx="492918" cy="1810116"/>
          </a:xfrm>
          <a:prstGeom prst="upArrow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8459" y="3951492"/>
            <a:ext cx="8279606" cy="804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Evaluate the following: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38653" y="4469471"/>
          <a:ext cx="15478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495000" imgH="253800" progId="Equation.DSMT4">
                  <p:embed/>
                </p:oleObj>
              </mc:Choice>
              <mc:Fallback>
                <p:oleObj name="Equation" r:id="rId13" imgW="495000" imgH="2538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53" y="4469471"/>
                        <a:ext cx="15478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16378" y="5702520"/>
          <a:ext cx="1425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457200" imgH="253800" progId="Equation.DSMT4">
                  <p:embed/>
                </p:oleObj>
              </mc:Choice>
              <mc:Fallback>
                <p:oleObj name="Equation" r:id="rId15" imgW="45720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78" y="5702520"/>
                        <a:ext cx="14255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709212" y="4511675"/>
          <a:ext cx="21828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698400" imgH="253800" progId="Equation.DSMT4">
                  <p:embed/>
                </p:oleObj>
              </mc:Choice>
              <mc:Fallback>
                <p:oleObj name="Equation" r:id="rId17" imgW="698400" imgH="253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212" y="4511675"/>
                        <a:ext cx="2182812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778791" y="5702520"/>
          <a:ext cx="1901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791" y="5702520"/>
                        <a:ext cx="19018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931766" y="1842980"/>
          <a:ext cx="712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766" y="1842980"/>
                        <a:ext cx="712788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897933" y="1937138"/>
          <a:ext cx="8461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3" imgW="241200" imgH="164880" progId="Equation.DSMT4">
                  <p:embed/>
                </p:oleObj>
              </mc:Choice>
              <mc:Fallback>
                <p:oleObj name="Equation" r:id="rId23" imgW="241200" imgH="1648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933" y="1937138"/>
                        <a:ext cx="8461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ontent Placeholder 2"/>
          <p:cNvSpPr txBox="1">
            <a:spLocks/>
          </p:cNvSpPr>
          <p:nvPr/>
        </p:nvSpPr>
        <p:spPr>
          <a:xfrm>
            <a:off x="255045" y="3125566"/>
            <a:ext cx="8279606" cy="80459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Absolute value of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positive number stays positive, but the ABS of a negative number becomes positive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764079" y="4527450"/>
          <a:ext cx="992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317160" imgH="177480" progId="Equation.DSMT4">
                  <p:embed/>
                </p:oleObj>
              </mc:Choice>
              <mc:Fallback>
                <p:oleObj name="Equation" r:id="rId25" imgW="31716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79" y="4527450"/>
                        <a:ext cx="992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522584" y="5777130"/>
          <a:ext cx="992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7" imgW="317160" imgH="177480" progId="Equation.DSMT4">
                  <p:embed/>
                </p:oleObj>
              </mc:Choice>
              <mc:Fallback>
                <p:oleObj name="Equation" r:id="rId27" imgW="31716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584" y="5777130"/>
                        <a:ext cx="992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832523" y="4578496"/>
          <a:ext cx="12303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9" imgW="393480" imgH="177480" progId="Equation.DSMT4">
                  <p:embed/>
                </p:oleObj>
              </mc:Choice>
              <mc:Fallback>
                <p:oleObj name="Equation" r:id="rId29" imgW="39348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523" y="4578496"/>
                        <a:ext cx="12303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5625230" y="5813272"/>
          <a:ext cx="1270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1" imgW="406080" imgH="177480" progId="Equation.DSMT4">
                  <p:embed/>
                </p:oleObj>
              </mc:Choice>
              <mc:Fallback>
                <p:oleObj name="Equation" r:id="rId31" imgW="40608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230" y="5813272"/>
                        <a:ext cx="12700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4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17" grpId="0" animBg="1"/>
      <p:bldP spid="18" grpId="0" animBg="1"/>
      <p:bldP spid="1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7897"/>
          </a:xfrm>
        </p:spPr>
        <p:txBody>
          <a:bodyPr/>
          <a:lstStyle/>
          <a:p>
            <a:r>
              <a:rPr lang="en-CA" dirty="0"/>
              <a:t>Definition of an absolute Value: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185" y="910883"/>
            <a:ext cx="8138160" cy="79130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There are two ways to define what an absolute value is in senior math courses: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1013" y="1730326"/>
            <a:ext cx="3043236" cy="1477108"/>
            <a:chOff x="498665" y="1730326"/>
            <a:chExt cx="2454509" cy="1012874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498665" y="1817445"/>
            <a:ext cx="2454509" cy="883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1269720" imgH="457200" progId="Equation.DSMT4">
                    <p:embed/>
                  </p:oleObj>
                </mc:Choice>
                <mc:Fallback>
                  <p:oleObj name="Equation" r:id="rId4" imgW="1269720" imgH="457200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65" y="1817445"/>
                          <a:ext cx="2454509" cy="8839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 flipH="1">
              <a:off x="2768152" y="1730326"/>
              <a:ext cx="156419" cy="10128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26412" y="1603709"/>
            <a:ext cx="5157181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“x” is greater than zero, then the </a:t>
            </a:r>
          </a:p>
          <a:p>
            <a:r>
              <a:rPr lang="en-CA" sz="2100" dirty="0">
                <a:solidFill>
                  <a:srgbClr val="FF0000"/>
                </a:solidFill>
              </a:rPr>
              <a:t>abs of “x” will just be “x” (stays positive)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9316" y="2389169"/>
            <a:ext cx="5477782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“x” is less than zero, then the abs of “x”</a:t>
            </a:r>
          </a:p>
          <a:p>
            <a:r>
              <a:rPr lang="en-CA" sz="2100" dirty="0">
                <a:solidFill>
                  <a:srgbClr val="FF0000"/>
                </a:solidFill>
              </a:rPr>
              <a:t> will be “x” times negative one.  A negative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value times negative one stays positive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362632" y="2109019"/>
            <a:ext cx="457200" cy="14748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308554" y="2836605"/>
            <a:ext cx="360762" cy="83479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295349" y="3614687"/>
            <a:ext cx="8138160" cy="7913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second definition of an ABS value: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7281" y="4217527"/>
          <a:ext cx="14303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596880" imgH="291960" progId="Equation.DSMT4">
                  <p:embed/>
                </p:oleObj>
              </mc:Choice>
              <mc:Fallback>
                <p:oleObj name="Equation" r:id="rId6" imgW="596880" imgH="29196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81" y="4217527"/>
                        <a:ext cx="143033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17375" y="4104903"/>
            <a:ext cx="6538970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Despite whether if “x” is negative or positive, when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we square it, it will always be a positive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85750" y="5191065"/>
          <a:ext cx="9810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520560" imgH="558720" progId="Equation.DSMT4">
                  <p:embed/>
                </p:oleObj>
              </mc:Choice>
              <mc:Fallback>
                <p:oleObj name="Equation" r:id="rId8" imgW="520560" imgH="55872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191065"/>
                        <a:ext cx="98107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345739" y="5319763"/>
          <a:ext cx="3587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739" y="5319763"/>
                        <a:ext cx="3587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317318" y="5979242"/>
          <a:ext cx="3825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318" y="5979242"/>
                        <a:ext cx="38258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436373" y="4994703"/>
            <a:ext cx="5566604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When you square root it again, it goes back to the original value, but in positive form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793365" y="5210075"/>
          <a:ext cx="13636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723600" imgH="228600" progId="Equation.DSMT4">
                  <p:embed/>
                </p:oleObj>
              </mc:Choice>
              <mc:Fallback>
                <p:oleObj name="Equation" r:id="rId14" imgW="723600" imgH="2286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365" y="5210075"/>
                        <a:ext cx="1363663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773241" y="5897051"/>
          <a:ext cx="13874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736560" imgH="228600" progId="Equation.DSMT4">
                  <p:embed/>
                </p:oleObj>
              </mc:Choice>
              <mc:Fallback>
                <p:oleObj name="Equation" r:id="rId16" imgW="736560" imgH="2286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41" y="5897051"/>
                        <a:ext cx="13874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41293" y="5751771"/>
            <a:ext cx="5566604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square root of a positive number will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always be positive only, unless it used for solving  x</a:t>
            </a:r>
            <a:r>
              <a:rPr lang="en-CA" sz="2100" baseline="30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7" grpId="0" animBg="1"/>
      <p:bldP spid="21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66906" cy="6340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IV) Solving Absolute Value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1133798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When solving abs equations, the value inside the abs sign can be both positive or negative</a:t>
            </a:r>
          </a:p>
          <a:p>
            <a:pPr eaLnBrk="1" hangingPunct="1"/>
            <a:endParaRPr lang="en-CA" dirty="0"/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/>
        </p:nvGraphicFramePr>
        <p:xfrm>
          <a:off x="395536" y="1773238"/>
          <a:ext cx="15033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73238"/>
                        <a:ext cx="150336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2771800" y="1772816"/>
          <a:ext cx="21383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685800" imgH="253800" progId="Equation.DSMT4">
                  <p:embed/>
                </p:oleObj>
              </mc:Choice>
              <mc:Fallback>
                <p:oleObj name="Equation" r:id="rId6" imgW="68580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772816"/>
                        <a:ext cx="21383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5652120" y="1772543"/>
          <a:ext cx="2851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914400" imgH="253800" progId="Equation.DSMT4">
                  <p:embed/>
                </p:oleObj>
              </mc:Choice>
              <mc:Fallback>
                <p:oleObj name="Equation" r:id="rId8" imgW="91440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772543"/>
                        <a:ext cx="28511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Right Brace 107"/>
          <p:cNvSpPr/>
          <p:nvPr/>
        </p:nvSpPr>
        <p:spPr>
          <a:xfrm rot="5400000">
            <a:off x="647564" y="2312876"/>
            <a:ext cx="216024" cy="576064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9" name="Object 108"/>
          <p:cNvGraphicFramePr>
            <a:graphicFrameLocks noChangeAspect="1"/>
          </p:cNvGraphicFramePr>
          <p:nvPr/>
        </p:nvGraphicFramePr>
        <p:xfrm>
          <a:off x="539552" y="2771417"/>
          <a:ext cx="948332" cy="44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55320" imgH="164880" progId="Equation.DSMT4">
                  <p:embed/>
                </p:oleObj>
              </mc:Choice>
              <mc:Fallback>
                <p:oleObj name="Equation" r:id="rId10" imgW="355320" imgH="164880" progId="Equation.DSMT4">
                  <p:embed/>
                  <p:pic>
                    <p:nvPicPr>
                      <p:cNvPr id="109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71417"/>
                        <a:ext cx="948332" cy="441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577594" y="3284984"/>
          <a:ext cx="1186094" cy="44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444240" imgH="164880" progId="Equation.DSMT4">
                  <p:embed/>
                </p:oleObj>
              </mc:Choice>
              <mc:Fallback>
                <p:oleObj name="Equation" r:id="rId12" imgW="444240" imgH="164880" progId="Equation.DSMT4">
                  <p:embed/>
                  <p:pic>
                    <p:nvPicPr>
                      <p:cNvPr id="11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94" y="3284984"/>
                        <a:ext cx="1186094" cy="441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ight Brace 110"/>
          <p:cNvSpPr/>
          <p:nvPr/>
        </p:nvSpPr>
        <p:spPr>
          <a:xfrm rot="5400000">
            <a:off x="3167844" y="2168860"/>
            <a:ext cx="360040" cy="864096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2915816" y="2788697"/>
          <a:ext cx="1728192" cy="47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788697"/>
                        <a:ext cx="1728192" cy="47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/>
        </p:nvGraphicFramePr>
        <p:xfrm>
          <a:off x="2915816" y="3313516"/>
          <a:ext cx="1998561" cy="47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749160" imgH="177480" progId="Equation.DSMT4">
                  <p:embed/>
                </p:oleObj>
              </mc:Choice>
              <mc:Fallback>
                <p:oleObj name="Equation" r:id="rId16" imgW="749160" imgH="177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13516"/>
                        <a:ext cx="1998561" cy="475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ight Brace 114"/>
          <p:cNvSpPr/>
          <p:nvPr/>
        </p:nvSpPr>
        <p:spPr>
          <a:xfrm rot="5400000">
            <a:off x="6065827" y="2168860"/>
            <a:ext cx="360040" cy="864096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5508104" y="2780928"/>
          <a:ext cx="23399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876240" imgH="177480" progId="Equation.DSMT4">
                  <p:embed/>
                </p:oleObj>
              </mc:Choice>
              <mc:Fallback>
                <p:oleObj name="Equation" r:id="rId18" imgW="876240" imgH="177480" progId="Equation.DSMT4">
                  <p:embed/>
                  <p:pic>
                    <p:nvPicPr>
                      <p:cNvPr id="11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780928"/>
                        <a:ext cx="233997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/>
        </p:nvGraphicFramePr>
        <p:xfrm>
          <a:off x="5508104" y="3313113"/>
          <a:ext cx="2540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952200" imgH="177480" progId="Equation.DSMT4">
                  <p:embed/>
                </p:oleObj>
              </mc:Choice>
              <mc:Fallback>
                <p:oleObj name="Equation" r:id="rId20" imgW="952200" imgH="177480" progId="Equation.DSMT4">
                  <p:embed/>
                  <p:pic>
                    <p:nvPicPr>
                      <p:cNvPr id="11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313113"/>
                        <a:ext cx="2540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Content Placeholder 2"/>
          <p:cNvSpPr txBox="1">
            <a:spLocks/>
          </p:cNvSpPr>
          <p:nvPr/>
        </p:nvSpPr>
        <p:spPr>
          <a:xfrm>
            <a:off x="251520" y="3951386"/>
            <a:ext cx="8352928" cy="2501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we are solving abs functions, we need to consider both cases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baseline="0" dirty="0"/>
              <a:t>After we</a:t>
            </a:r>
            <a:r>
              <a:rPr lang="en-CA" sz="2400" dirty="0"/>
              <a:t> solve for “x” in both cases, plug it back into the equation to check for extraneous roots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Extraneous roots will occur when the y-value is negative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5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1" grpId="0" animBg="1"/>
      <p:bldP spid="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56779" y="404664"/>
          <a:ext cx="30051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79" y="404664"/>
                        <a:ext cx="3005137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4" name="Group 221"/>
          <p:cNvGrpSpPr>
            <a:grpSpLocks noChangeAspect="1"/>
          </p:cNvGrpSpPr>
          <p:nvPr/>
        </p:nvGrpSpPr>
        <p:grpSpPr bwMode="auto">
          <a:xfrm>
            <a:off x="4985891" y="2380134"/>
            <a:ext cx="3638550" cy="3651250"/>
            <a:chOff x="756" y="2020"/>
            <a:chExt cx="2292" cy="2300"/>
          </a:xfrm>
        </p:grpSpPr>
        <p:sp>
          <p:nvSpPr>
            <p:cNvPr id="412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756" y="2024"/>
              <a:ext cx="2292" cy="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Rectangle 222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223"/>
            <p:cNvSpPr>
              <a:spLocks noChangeShapeType="1"/>
            </p:cNvSpPr>
            <p:nvPr/>
          </p:nvSpPr>
          <p:spPr bwMode="auto">
            <a:xfrm flipV="1">
              <a:off x="9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224"/>
            <p:cNvSpPr>
              <a:spLocks noChangeShapeType="1"/>
            </p:cNvSpPr>
            <p:nvPr/>
          </p:nvSpPr>
          <p:spPr bwMode="auto">
            <a:xfrm flipV="1">
              <a:off x="98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225"/>
            <p:cNvSpPr>
              <a:spLocks noChangeShapeType="1"/>
            </p:cNvSpPr>
            <p:nvPr/>
          </p:nvSpPr>
          <p:spPr bwMode="auto">
            <a:xfrm flipV="1">
              <a:off x="12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226"/>
            <p:cNvSpPr>
              <a:spLocks noChangeShapeType="1"/>
            </p:cNvSpPr>
            <p:nvPr/>
          </p:nvSpPr>
          <p:spPr bwMode="auto">
            <a:xfrm flipV="1">
              <a:off x="121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227"/>
            <p:cNvSpPr>
              <a:spLocks noChangeShapeType="1"/>
            </p:cNvSpPr>
            <p:nvPr/>
          </p:nvSpPr>
          <p:spPr bwMode="auto">
            <a:xfrm flipV="1">
              <a:off x="144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228"/>
            <p:cNvSpPr>
              <a:spLocks noChangeShapeType="1"/>
            </p:cNvSpPr>
            <p:nvPr/>
          </p:nvSpPr>
          <p:spPr bwMode="auto">
            <a:xfrm flipV="1">
              <a:off x="144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229"/>
            <p:cNvSpPr>
              <a:spLocks noChangeShapeType="1"/>
            </p:cNvSpPr>
            <p:nvPr/>
          </p:nvSpPr>
          <p:spPr bwMode="auto">
            <a:xfrm flipV="1">
              <a:off x="1671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230"/>
            <p:cNvSpPr>
              <a:spLocks noChangeShapeType="1"/>
            </p:cNvSpPr>
            <p:nvPr/>
          </p:nvSpPr>
          <p:spPr bwMode="auto">
            <a:xfrm flipV="1">
              <a:off x="1674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231"/>
            <p:cNvSpPr>
              <a:spLocks noChangeShapeType="1"/>
            </p:cNvSpPr>
            <p:nvPr/>
          </p:nvSpPr>
          <p:spPr bwMode="auto">
            <a:xfrm flipV="1">
              <a:off x="190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232"/>
            <p:cNvSpPr>
              <a:spLocks noChangeShapeType="1"/>
            </p:cNvSpPr>
            <p:nvPr/>
          </p:nvSpPr>
          <p:spPr bwMode="auto">
            <a:xfrm flipV="1">
              <a:off x="1902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33"/>
            <p:cNvSpPr>
              <a:spLocks noChangeShapeType="1"/>
            </p:cNvSpPr>
            <p:nvPr/>
          </p:nvSpPr>
          <p:spPr bwMode="auto">
            <a:xfrm flipV="1">
              <a:off x="235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34"/>
            <p:cNvSpPr>
              <a:spLocks noChangeShapeType="1"/>
            </p:cNvSpPr>
            <p:nvPr/>
          </p:nvSpPr>
          <p:spPr bwMode="auto">
            <a:xfrm flipV="1">
              <a:off x="235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35"/>
            <p:cNvSpPr>
              <a:spLocks noChangeShapeType="1"/>
            </p:cNvSpPr>
            <p:nvPr/>
          </p:nvSpPr>
          <p:spPr bwMode="auto">
            <a:xfrm flipV="1">
              <a:off x="258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36"/>
            <p:cNvSpPr>
              <a:spLocks noChangeShapeType="1"/>
            </p:cNvSpPr>
            <p:nvPr/>
          </p:nvSpPr>
          <p:spPr bwMode="auto">
            <a:xfrm flipV="1">
              <a:off x="25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37"/>
            <p:cNvSpPr>
              <a:spLocks noChangeShapeType="1"/>
            </p:cNvSpPr>
            <p:nvPr/>
          </p:nvSpPr>
          <p:spPr bwMode="auto">
            <a:xfrm flipV="1">
              <a:off x="281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38"/>
            <p:cNvSpPr>
              <a:spLocks noChangeShapeType="1"/>
            </p:cNvSpPr>
            <p:nvPr/>
          </p:nvSpPr>
          <p:spPr bwMode="auto">
            <a:xfrm flipV="1">
              <a:off x="28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39"/>
            <p:cNvSpPr>
              <a:spLocks noChangeShapeType="1"/>
            </p:cNvSpPr>
            <p:nvPr/>
          </p:nvSpPr>
          <p:spPr bwMode="auto">
            <a:xfrm>
              <a:off x="760" y="410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40"/>
            <p:cNvSpPr>
              <a:spLocks noChangeShapeType="1"/>
            </p:cNvSpPr>
            <p:nvPr/>
          </p:nvSpPr>
          <p:spPr bwMode="auto">
            <a:xfrm>
              <a:off x="760" y="4106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41"/>
            <p:cNvSpPr>
              <a:spLocks noChangeShapeType="1"/>
            </p:cNvSpPr>
            <p:nvPr/>
          </p:nvSpPr>
          <p:spPr bwMode="auto">
            <a:xfrm>
              <a:off x="760" y="38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42"/>
            <p:cNvSpPr>
              <a:spLocks noChangeShapeType="1"/>
            </p:cNvSpPr>
            <p:nvPr/>
          </p:nvSpPr>
          <p:spPr bwMode="auto">
            <a:xfrm>
              <a:off x="760" y="389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43"/>
            <p:cNvSpPr>
              <a:spLocks noChangeShapeType="1"/>
            </p:cNvSpPr>
            <p:nvPr/>
          </p:nvSpPr>
          <p:spPr bwMode="auto">
            <a:xfrm>
              <a:off x="760" y="368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44"/>
            <p:cNvSpPr>
              <a:spLocks noChangeShapeType="1"/>
            </p:cNvSpPr>
            <p:nvPr/>
          </p:nvSpPr>
          <p:spPr bwMode="auto">
            <a:xfrm>
              <a:off x="760" y="36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45"/>
            <p:cNvSpPr>
              <a:spLocks noChangeShapeType="1"/>
            </p:cNvSpPr>
            <p:nvPr/>
          </p:nvSpPr>
          <p:spPr bwMode="auto">
            <a:xfrm>
              <a:off x="760" y="327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46"/>
            <p:cNvSpPr>
              <a:spLocks noChangeShapeType="1"/>
            </p:cNvSpPr>
            <p:nvPr/>
          </p:nvSpPr>
          <p:spPr bwMode="auto">
            <a:xfrm>
              <a:off x="760" y="327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47"/>
            <p:cNvSpPr>
              <a:spLocks noChangeShapeType="1"/>
            </p:cNvSpPr>
            <p:nvPr/>
          </p:nvSpPr>
          <p:spPr bwMode="auto">
            <a:xfrm>
              <a:off x="760" y="306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48"/>
            <p:cNvSpPr>
              <a:spLocks noChangeShapeType="1"/>
            </p:cNvSpPr>
            <p:nvPr/>
          </p:nvSpPr>
          <p:spPr bwMode="auto">
            <a:xfrm>
              <a:off x="760" y="306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49"/>
            <p:cNvSpPr>
              <a:spLocks noChangeShapeType="1"/>
            </p:cNvSpPr>
            <p:nvPr/>
          </p:nvSpPr>
          <p:spPr bwMode="auto">
            <a:xfrm>
              <a:off x="760" y="285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50"/>
            <p:cNvSpPr>
              <a:spLocks noChangeShapeType="1"/>
            </p:cNvSpPr>
            <p:nvPr/>
          </p:nvSpPr>
          <p:spPr bwMode="auto">
            <a:xfrm>
              <a:off x="760" y="286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51"/>
            <p:cNvSpPr>
              <a:spLocks noChangeShapeType="1"/>
            </p:cNvSpPr>
            <p:nvPr/>
          </p:nvSpPr>
          <p:spPr bwMode="auto">
            <a:xfrm>
              <a:off x="760" y="264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52"/>
            <p:cNvSpPr>
              <a:spLocks noChangeShapeType="1"/>
            </p:cNvSpPr>
            <p:nvPr/>
          </p:nvSpPr>
          <p:spPr bwMode="auto">
            <a:xfrm>
              <a:off x="760" y="265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53"/>
            <p:cNvSpPr>
              <a:spLocks noChangeShapeType="1"/>
            </p:cNvSpPr>
            <p:nvPr/>
          </p:nvSpPr>
          <p:spPr bwMode="auto">
            <a:xfrm>
              <a:off x="760" y="244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254"/>
            <p:cNvSpPr>
              <a:spLocks noChangeShapeType="1"/>
            </p:cNvSpPr>
            <p:nvPr/>
          </p:nvSpPr>
          <p:spPr bwMode="auto">
            <a:xfrm>
              <a:off x="760" y="244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255"/>
            <p:cNvSpPr>
              <a:spLocks noChangeShapeType="1"/>
            </p:cNvSpPr>
            <p:nvPr/>
          </p:nvSpPr>
          <p:spPr bwMode="auto">
            <a:xfrm>
              <a:off x="760" y="2234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256"/>
            <p:cNvSpPr>
              <a:spLocks noChangeShapeType="1"/>
            </p:cNvSpPr>
            <p:nvPr/>
          </p:nvSpPr>
          <p:spPr bwMode="auto">
            <a:xfrm>
              <a:off x="760" y="223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257"/>
            <p:cNvSpPr>
              <a:spLocks noChangeShapeType="1"/>
            </p:cNvSpPr>
            <p:nvPr/>
          </p:nvSpPr>
          <p:spPr bwMode="auto">
            <a:xfrm>
              <a:off x="760" y="347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258"/>
            <p:cNvSpPr>
              <a:spLocks noChangeShapeType="1"/>
            </p:cNvSpPr>
            <p:nvPr/>
          </p:nvSpPr>
          <p:spPr bwMode="auto">
            <a:xfrm>
              <a:off x="760" y="347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259"/>
            <p:cNvSpPr>
              <a:spLocks noChangeShapeType="1"/>
            </p:cNvSpPr>
            <p:nvPr/>
          </p:nvSpPr>
          <p:spPr bwMode="auto">
            <a:xfrm>
              <a:off x="760" y="348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260"/>
            <p:cNvSpPr>
              <a:spLocks noChangeShapeType="1"/>
            </p:cNvSpPr>
            <p:nvPr/>
          </p:nvSpPr>
          <p:spPr bwMode="auto">
            <a:xfrm>
              <a:off x="760" y="3486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Rectangle 261"/>
            <p:cNvSpPr>
              <a:spLocks noChangeArrowheads="1"/>
            </p:cNvSpPr>
            <p:nvPr/>
          </p:nvSpPr>
          <p:spPr bwMode="auto">
            <a:xfrm>
              <a:off x="2999" y="3345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65" name="Freeform 262"/>
            <p:cNvSpPr>
              <a:spLocks/>
            </p:cNvSpPr>
            <p:nvPr/>
          </p:nvSpPr>
          <p:spPr bwMode="auto">
            <a:xfrm>
              <a:off x="3021" y="3444"/>
              <a:ext cx="20" cy="76"/>
            </a:xfrm>
            <a:custGeom>
              <a:avLst/>
              <a:gdLst>
                <a:gd name="T0" fmla="*/ 0 w 20"/>
                <a:gd name="T1" fmla="*/ 0 h 76"/>
                <a:gd name="T2" fmla="*/ 20 w 20"/>
                <a:gd name="T3" fmla="*/ 38 h 76"/>
                <a:gd name="T4" fmla="*/ 0 w 20"/>
                <a:gd name="T5" fmla="*/ 76 h 76"/>
                <a:gd name="T6" fmla="*/ 0 w 20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76"/>
                <a:gd name="T14" fmla="*/ 20 w 2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76">
                  <a:moveTo>
                    <a:pt x="0" y="0"/>
                  </a:moveTo>
                  <a:lnTo>
                    <a:pt x="20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263"/>
            <p:cNvSpPr>
              <a:spLocks noChangeShapeType="1"/>
            </p:cNvSpPr>
            <p:nvPr/>
          </p:nvSpPr>
          <p:spPr bwMode="auto">
            <a:xfrm flipV="1">
              <a:off x="212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264"/>
            <p:cNvSpPr>
              <a:spLocks noChangeShapeType="1"/>
            </p:cNvSpPr>
            <p:nvPr/>
          </p:nvSpPr>
          <p:spPr bwMode="auto">
            <a:xfrm flipV="1">
              <a:off x="2128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265"/>
            <p:cNvSpPr>
              <a:spLocks noChangeShapeType="1"/>
            </p:cNvSpPr>
            <p:nvPr/>
          </p:nvSpPr>
          <p:spPr bwMode="auto">
            <a:xfrm flipV="1">
              <a:off x="213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266"/>
            <p:cNvSpPr>
              <a:spLocks noChangeShapeType="1"/>
            </p:cNvSpPr>
            <p:nvPr/>
          </p:nvSpPr>
          <p:spPr bwMode="auto">
            <a:xfrm flipV="1">
              <a:off x="213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Rectangle 267"/>
            <p:cNvSpPr>
              <a:spLocks noChangeArrowheads="1"/>
            </p:cNvSpPr>
            <p:nvPr/>
          </p:nvSpPr>
          <p:spPr bwMode="auto">
            <a:xfrm>
              <a:off x="2157" y="2020"/>
              <a:ext cx="3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71" name="Freeform 268"/>
            <p:cNvSpPr>
              <a:spLocks/>
            </p:cNvSpPr>
            <p:nvPr/>
          </p:nvSpPr>
          <p:spPr bwMode="auto">
            <a:xfrm>
              <a:off x="2110" y="2033"/>
              <a:ext cx="40" cy="38"/>
            </a:xfrm>
            <a:custGeom>
              <a:avLst/>
              <a:gdLst>
                <a:gd name="T0" fmla="*/ 0 w 40"/>
                <a:gd name="T1" fmla="*/ 38 h 38"/>
                <a:gd name="T2" fmla="*/ 20 w 40"/>
                <a:gd name="T3" fmla="*/ 0 h 38"/>
                <a:gd name="T4" fmla="*/ 40 w 40"/>
                <a:gd name="T5" fmla="*/ 38 h 38"/>
                <a:gd name="T6" fmla="*/ 0 w 40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38"/>
                <a:gd name="T14" fmla="*/ 40 w 4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38"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Rectangle 269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270"/>
            <p:cNvSpPr>
              <a:spLocks noChangeShapeType="1"/>
            </p:cNvSpPr>
            <p:nvPr/>
          </p:nvSpPr>
          <p:spPr bwMode="auto">
            <a:xfrm>
              <a:off x="98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Rectangle 271"/>
            <p:cNvSpPr>
              <a:spLocks noChangeArrowheads="1"/>
            </p:cNvSpPr>
            <p:nvPr/>
          </p:nvSpPr>
          <p:spPr bwMode="auto">
            <a:xfrm>
              <a:off x="955" y="3508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175" name="Line 272"/>
            <p:cNvSpPr>
              <a:spLocks noChangeShapeType="1"/>
            </p:cNvSpPr>
            <p:nvPr/>
          </p:nvSpPr>
          <p:spPr bwMode="auto">
            <a:xfrm>
              <a:off x="121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Rectangle 273"/>
            <p:cNvSpPr>
              <a:spLocks noChangeArrowheads="1"/>
            </p:cNvSpPr>
            <p:nvPr/>
          </p:nvSpPr>
          <p:spPr bwMode="auto">
            <a:xfrm>
              <a:off x="1195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177" name="Line 274"/>
            <p:cNvSpPr>
              <a:spLocks noChangeShapeType="1"/>
            </p:cNvSpPr>
            <p:nvPr/>
          </p:nvSpPr>
          <p:spPr bwMode="auto">
            <a:xfrm>
              <a:off x="144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Rectangle 275"/>
            <p:cNvSpPr>
              <a:spLocks noChangeArrowheads="1"/>
            </p:cNvSpPr>
            <p:nvPr/>
          </p:nvSpPr>
          <p:spPr bwMode="auto">
            <a:xfrm>
              <a:off x="1423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179" name="Line 276"/>
            <p:cNvSpPr>
              <a:spLocks noChangeShapeType="1"/>
            </p:cNvSpPr>
            <p:nvPr/>
          </p:nvSpPr>
          <p:spPr bwMode="auto">
            <a:xfrm>
              <a:off x="1674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Rectangle 277"/>
            <p:cNvSpPr>
              <a:spLocks noChangeArrowheads="1"/>
            </p:cNvSpPr>
            <p:nvPr/>
          </p:nvSpPr>
          <p:spPr bwMode="auto">
            <a:xfrm>
              <a:off x="1651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181" name="Line 278"/>
            <p:cNvSpPr>
              <a:spLocks noChangeShapeType="1"/>
            </p:cNvSpPr>
            <p:nvPr/>
          </p:nvSpPr>
          <p:spPr bwMode="auto">
            <a:xfrm>
              <a:off x="1902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Rectangle 279"/>
            <p:cNvSpPr>
              <a:spLocks noChangeArrowheads="1"/>
            </p:cNvSpPr>
            <p:nvPr/>
          </p:nvSpPr>
          <p:spPr bwMode="auto">
            <a:xfrm>
              <a:off x="1880" y="3508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83" name="Rectangle 280"/>
            <p:cNvSpPr>
              <a:spLocks noChangeArrowheads="1"/>
            </p:cNvSpPr>
            <p:nvPr/>
          </p:nvSpPr>
          <p:spPr bwMode="auto">
            <a:xfrm>
              <a:off x="2139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84" name="Line 281"/>
            <p:cNvSpPr>
              <a:spLocks noChangeShapeType="1"/>
            </p:cNvSpPr>
            <p:nvPr/>
          </p:nvSpPr>
          <p:spPr bwMode="auto">
            <a:xfrm>
              <a:off x="235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Rectangle 282"/>
            <p:cNvSpPr>
              <a:spLocks noChangeArrowheads="1"/>
            </p:cNvSpPr>
            <p:nvPr/>
          </p:nvSpPr>
          <p:spPr bwMode="auto">
            <a:xfrm>
              <a:off x="2361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86" name="Line 283"/>
            <p:cNvSpPr>
              <a:spLocks noChangeShapeType="1"/>
            </p:cNvSpPr>
            <p:nvPr/>
          </p:nvSpPr>
          <p:spPr bwMode="auto">
            <a:xfrm>
              <a:off x="258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Rectangle 284"/>
            <p:cNvSpPr>
              <a:spLocks noChangeArrowheads="1"/>
            </p:cNvSpPr>
            <p:nvPr/>
          </p:nvSpPr>
          <p:spPr bwMode="auto">
            <a:xfrm>
              <a:off x="2589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88" name="Line 285"/>
            <p:cNvSpPr>
              <a:spLocks noChangeShapeType="1"/>
            </p:cNvSpPr>
            <p:nvPr/>
          </p:nvSpPr>
          <p:spPr bwMode="auto">
            <a:xfrm>
              <a:off x="281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Rectangle 286"/>
            <p:cNvSpPr>
              <a:spLocks noChangeArrowheads="1"/>
            </p:cNvSpPr>
            <p:nvPr/>
          </p:nvSpPr>
          <p:spPr bwMode="auto">
            <a:xfrm>
              <a:off x="2817" y="3508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0" name="Rectangle 287"/>
            <p:cNvSpPr>
              <a:spLocks noChangeArrowheads="1"/>
            </p:cNvSpPr>
            <p:nvPr/>
          </p:nvSpPr>
          <p:spPr bwMode="auto">
            <a:xfrm>
              <a:off x="2072" y="3854"/>
              <a:ext cx="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91" name="Line 288"/>
            <p:cNvSpPr>
              <a:spLocks noChangeShapeType="1"/>
            </p:cNvSpPr>
            <p:nvPr/>
          </p:nvSpPr>
          <p:spPr bwMode="auto">
            <a:xfrm>
              <a:off x="2119" y="389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Rectangle 289"/>
            <p:cNvSpPr>
              <a:spLocks noChangeArrowheads="1"/>
            </p:cNvSpPr>
            <p:nvPr/>
          </p:nvSpPr>
          <p:spPr bwMode="auto">
            <a:xfrm>
              <a:off x="2094" y="3025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93" name="Line 290"/>
            <p:cNvSpPr>
              <a:spLocks noChangeShapeType="1"/>
            </p:cNvSpPr>
            <p:nvPr/>
          </p:nvSpPr>
          <p:spPr bwMode="auto">
            <a:xfrm>
              <a:off x="2119" y="306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Rectangle 291"/>
            <p:cNvSpPr>
              <a:spLocks noChangeArrowheads="1"/>
            </p:cNvSpPr>
            <p:nvPr/>
          </p:nvSpPr>
          <p:spPr bwMode="auto">
            <a:xfrm>
              <a:off x="2094" y="2610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95" name="Line 292"/>
            <p:cNvSpPr>
              <a:spLocks noChangeShapeType="1"/>
            </p:cNvSpPr>
            <p:nvPr/>
          </p:nvSpPr>
          <p:spPr bwMode="auto">
            <a:xfrm>
              <a:off x="2119" y="265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Rectangle 293"/>
            <p:cNvSpPr>
              <a:spLocks noChangeArrowheads="1"/>
            </p:cNvSpPr>
            <p:nvPr/>
          </p:nvSpPr>
          <p:spPr bwMode="auto">
            <a:xfrm>
              <a:off x="2094" y="2195"/>
              <a:ext cx="4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7" name="Line 294"/>
            <p:cNvSpPr>
              <a:spLocks noChangeShapeType="1"/>
            </p:cNvSpPr>
            <p:nvPr/>
          </p:nvSpPr>
          <p:spPr bwMode="auto">
            <a:xfrm>
              <a:off x="2119" y="223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Line 295"/>
            <p:cNvSpPr>
              <a:spLocks noChangeShapeType="1"/>
            </p:cNvSpPr>
            <p:nvPr/>
          </p:nvSpPr>
          <p:spPr bwMode="auto">
            <a:xfrm flipH="1">
              <a:off x="1329" y="4307"/>
              <a:ext cx="4" cy="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9" name="Rectangle 297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299" name="Straight Connector 298"/>
          <p:cNvCxnSpPr/>
          <p:nvPr/>
        </p:nvCxnSpPr>
        <p:spPr>
          <a:xfrm rot="5400000">
            <a:off x="5531992" y="5002683"/>
            <a:ext cx="1401762" cy="7794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16200000" flipH="1">
            <a:off x="4815235" y="2911153"/>
            <a:ext cx="2319337" cy="127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6097935" y="2911153"/>
            <a:ext cx="2306637" cy="1282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51" name="Object 299"/>
          <p:cNvGraphicFramePr>
            <a:graphicFrameLocks noChangeAspect="1"/>
          </p:cNvGraphicFramePr>
          <p:nvPr/>
        </p:nvGraphicFramePr>
        <p:xfrm>
          <a:off x="2805113" y="1052984"/>
          <a:ext cx="15446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23851" name="Object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052984"/>
                        <a:ext cx="1544637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2" name="Object 300"/>
          <p:cNvGraphicFramePr>
            <a:graphicFrameLocks noChangeAspect="1"/>
          </p:cNvGraphicFramePr>
          <p:nvPr/>
        </p:nvGraphicFramePr>
        <p:xfrm>
          <a:off x="360363" y="1092671"/>
          <a:ext cx="13493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23852" name="Object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092671"/>
                        <a:ext cx="1349375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3" name="Object 301"/>
          <p:cNvGraphicFramePr>
            <a:graphicFrameLocks noChangeAspect="1"/>
          </p:cNvGraphicFramePr>
          <p:nvPr/>
        </p:nvGraphicFramePr>
        <p:xfrm>
          <a:off x="3316164" y="1524720"/>
          <a:ext cx="10398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23853" name="Object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164" y="1524720"/>
                        <a:ext cx="1039812" cy="392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4" name="Object 302"/>
          <p:cNvGraphicFramePr>
            <a:graphicFrameLocks noChangeAspect="1"/>
          </p:cNvGraphicFramePr>
          <p:nvPr/>
        </p:nvGraphicFramePr>
        <p:xfrm>
          <a:off x="899592" y="1523132"/>
          <a:ext cx="842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23854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23132"/>
                        <a:ext cx="842962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7" name="Object 305"/>
          <p:cNvGraphicFramePr>
            <a:graphicFrameLocks noChangeAspect="1"/>
          </p:cNvGraphicFramePr>
          <p:nvPr/>
        </p:nvGraphicFramePr>
        <p:xfrm>
          <a:off x="773113" y="3141663"/>
          <a:ext cx="13366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774360" imgH="279360" progId="Equation.DSMT4">
                  <p:embed/>
                </p:oleObj>
              </mc:Choice>
              <mc:Fallback>
                <p:oleObj name="Equation" r:id="rId14" imgW="774360" imgH="279360" progId="Equation.DSMT4">
                  <p:embed/>
                  <p:pic>
                    <p:nvPicPr>
                      <p:cNvPr id="23857" name="Object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141663"/>
                        <a:ext cx="133667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8" name="Object 306"/>
          <p:cNvGraphicFramePr>
            <a:graphicFrameLocks noChangeAspect="1"/>
          </p:cNvGraphicFramePr>
          <p:nvPr/>
        </p:nvGraphicFramePr>
        <p:xfrm>
          <a:off x="1403648" y="3717032"/>
          <a:ext cx="7016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06080" imgH="253800" progId="Equation.DSMT4">
                  <p:embed/>
                </p:oleObj>
              </mc:Choice>
              <mc:Fallback>
                <p:oleObj name="Equation" r:id="rId16" imgW="406080" imgH="253800" progId="Equation.DSMT4">
                  <p:embed/>
                  <p:pic>
                    <p:nvPicPr>
                      <p:cNvPr id="23858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17032"/>
                        <a:ext cx="7016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" name="Object 307"/>
          <p:cNvGraphicFramePr>
            <a:graphicFrameLocks noChangeAspect="1"/>
          </p:cNvGraphicFramePr>
          <p:nvPr/>
        </p:nvGraphicFramePr>
        <p:xfrm>
          <a:off x="2915816" y="3167063"/>
          <a:ext cx="14906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23859" name="Object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167063"/>
                        <a:ext cx="1490663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" name="Object 308"/>
          <p:cNvGraphicFramePr>
            <a:graphicFrameLocks noChangeAspect="1"/>
          </p:cNvGraphicFramePr>
          <p:nvPr/>
        </p:nvGraphicFramePr>
        <p:xfrm>
          <a:off x="3550096" y="3712518"/>
          <a:ext cx="8778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507960" imgH="253800" progId="Equation.DSMT4">
                  <p:embed/>
                </p:oleObj>
              </mc:Choice>
              <mc:Fallback>
                <p:oleObj name="Equation" r:id="rId20" imgW="507960" imgH="253800" progId="Equation.DSMT4">
                  <p:embed/>
                  <p:pic>
                    <p:nvPicPr>
                      <p:cNvPr id="23860" name="Object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096" y="3712518"/>
                        <a:ext cx="87788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" name="TextBox 321"/>
          <p:cNvSpPr txBox="1">
            <a:spLocks noChangeArrowheads="1"/>
          </p:cNvSpPr>
          <p:nvPr/>
        </p:nvSpPr>
        <p:spPr bwMode="auto">
          <a:xfrm>
            <a:off x="395536" y="4221088"/>
            <a:ext cx="3941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Calibri" pitchFamily="34" charset="0"/>
              </a:rPr>
              <a:t>The solutions are: x= -8 &amp; x= 2</a:t>
            </a:r>
          </a:p>
        </p:txBody>
      </p:sp>
      <p:cxnSp>
        <p:nvCxnSpPr>
          <p:cNvPr id="324" name="Straight Connector 323"/>
          <p:cNvCxnSpPr/>
          <p:nvPr/>
        </p:nvCxnSpPr>
        <p:spPr>
          <a:xfrm>
            <a:off x="4903341" y="3054821"/>
            <a:ext cx="3806825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61" name="Object 309"/>
          <p:cNvGraphicFramePr>
            <a:graphicFrameLocks noChangeAspect="1"/>
          </p:cNvGraphicFramePr>
          <p:nvPr/>
        </p:nvGraphicFramePr>
        <p:xfrm>
          <a:off x="7265541" y="3805709"/>
          <a:ext cx="11922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622030" imgH="203112" progId="Equation.DSMT4">
                  <p:embed/>
                </p:oleObj>
              </mc:Choice>
              <mc:Fallback>
                <p:oleObj name="Equation" r:id="rId22" imgW="622030" imgH="203112" progId="Equation.DSMT4">
                  <p:embed/>
                  <p:pic>
                    <p:nvPicPr>
                      <p:cNvPr id="23861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541" y="3805709"/>
                        <a:ext cx="1192213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2" name="Object 310"/>
          <p:cNvGraphicFramePr>
            <a:graphicFrameLocks noChangeAspect="1"/>
          </p:cNvGraphicFramePr>
          <p:nvPr/>
        </p:nvGraphicFramePr>
        <p:xfrm>
          <a:off x="5796136" y="4868585"/>
          <a:ext cx="1368152" cy="50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685800" imgH="253800" progId="Equation.DSMT4">
                  <p:embed/>
                </p:oleObj>
              </mc:Choice>
              <mc:Fallback>
                <p:oleObj name="Equation" r:id="rId24" imgW="685800" imgH="25380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868585"/>
                        <a:ext cx="1368152" cy="5046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/>
        </p:nvGraphicFramePr>
        <p:xfrm>
          <a:off x="7940229" y="3080221"/>
          <a:ext cx="730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380835" imgH="203112" progId="Equation.DSMT4">
                  <p:embed/>
                </p:oleObj>
              </mc:Choice>
              <mc:Fallback>
                <p:oleObj name="Equation" r:id="rId26" imgW="380835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229" y="3080221"/>
                        <a:ext cx="7302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" name="Oval 327"/>
          <p:cNvSpPr/>
          <p:nvPr/>
        </p:nvSpPr>
        <p:spPr>
          <a:xfrm>
            <a:off x="5684391" y="3013546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9" name="Oval 328"/>
          <p:cNvSpPr/>
          <p:nvPr/>
        </p:nvSpPr>
        <p:spPr>
          <a:xfrm>
            <a:off x="7502079" y="3029421"/>
            <a:ext cx="71437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51520" y="2053297"/>
            <a:ext cx="4790934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latin typeface="Calibri" pitchFamily="34" charset="0"/>
              </a:rPr>
              <a:t>Now check for extraneous roots by plugging “x” back into the original </a:t>
            </a:r>
            <a:br>
              <a:rPr lang="en-CA" sz="2300" dirty="0">
                <a:latin typeface="Calibri" pitchFamily="34" charset="0"/>
              </a:rPr>
            </a:br>
            <a:r>
              <a:rPr lang="en-CA" sz="2300" dirty="0">
                <a:latin typeface="Calibri" pitchFamily="34" charset="0"/>
              </a:rPr>
              <a:t>equation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4860032" y="437763"/>
            <a:ext cx="4024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latin typeface="Calibri" pitchFamily="34" charset="0"/>
              </a:rPr>
              <a:t>If we are to solve this equation</a:t>
            </a:r>
            <a:br>
              <a:rPr lang="en-CA" sz="2300" dirty="0">
                <a:latin typeface="Calibri" pitchFamily="34" charset="0"/>
              </a:rPr>
            </a:br>
            <a:r>
              <a:rPr lang="en-CA" sz="2300" dirty="0">
                <a:latin typeface="Calibri" pitchFamily="34" charset="0"/>
              </a:rPr>
              <a:t>graphically: </a:t>
            </a:r>
          </a:p>
        </p:txBody>
      </p:sp>
      <p:graphicFrame>
        <p:nvGraphicFramePr>
          <p:cNvPr id="108" name="Object 309"/>
          <p:cNvGraphicFramePr>
            <a:graphicFrameLocks noChangeAspect="1"/>
          </p:cNvGraphicFramePr>
          <p:nvPr/>
        </p:nvGraphicFramePr>
        <p:xfrm>
          <a:off x="5004048" y="1268760"/>
          <a:ext cx="13874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723600" imgH="253800" progId="Equation.DSMT4">
                  <p:embed/>
                </p:oleObj>
              </mc:Choice>
              <mc:Fallback>
                <p:oleObj name="Equation" r:id="rId28" imgW="723600" imgH="253800" progId="Equation.DSMT4">
                  <p:embed/>
                  <p:pic>
                    <p:nvPicPr>
                      <p:cNvPr id="108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268760"/>
                        <a:ext cx="1387475" cy="484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311"/>
          <p:cNvGraphicFramePr>
            <a:graphicFrameLocks noChangeAspect="1"/>
          </p:cNvGraphicFramePr>
          <p:nvPr/>
        </p:nvGraphicFramePr>
        <p:xfrm>
          <a:off x="4932040" y="1820863"/>
          <a:ext cx="8524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444240" imgH="228600" progId="Equation.DSMT4">
                  <p:embed/>
                </p:oleObj>
              </mc:Choice>
              <mc:Fallback>
                <p:oleObj name="Equation" r:id="rId30" imgW="444240" imgH="228600" progId="Equation.DSMT4">
                  <p:embed/>
                  <p:pic>
                    <p:nvPicPr>
                      <p:cNvPr id="109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820863"/>
                        <a:ext cx="852488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311"/>
          <p:cNvGraphicFramePr>
            <a:graphicFrameLocks noChangeAspect="1"/>
          </p:cNvGraphicFramePr>
          <p:nvPr/>
        </p:nvGraphicFramePr>
        <p:xfrm>
          <a:off x="5652120" y="2636912"/>
          <a:ext cx="680218" cy="355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482400" imgH="253800" progId="Equation.DSMT4">
                  <p:embed/>
                </p:oleObj>
              </mc:Choice>
              <mc:Fallback>
                <p:oleObj name="Equation" r:id="rId32" imgW="482400" imgH="253800" progId="Equation.DSMT4">
                  <p:embed/>
                  <p:pic>
                    <p:nvPicPr>
                      <p:cNvPr id="110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636912"/>
                        <a:ext cx="680218" cy="3558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311"/>
          <p:cNvGraphicFramePr>
            <a:graphicFrameLocks noChangeAspect="1"/>
          </p:cNvGraphicFramePr>
          <p:nvPr/>
        </p:nvGraphicFramePr>
        <p:xfrm>
          <a:off x="7740352" y="2636912"/>
          <a:ext cx="5540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393480" imgH="253800" progId="Equation.DSMT4">
                  <p:embed/>
                </p:oleObj>
              </mc:Choice>
              <mc:Fallback>
                <p:oleObj name="Equation" r:id="rId34" imgW="393480" imgH="253800" progId="Equation.DSMT4">
                  <p:embed/>
                  <p:pic>
                    <p:nvPicPr>
                      <p:cNvPr id="111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2636912"/>
                        <a:ext cx="554037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5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0"/>
      <p:bldP spid="328" grpId="0" animBg="1"/>
      <p:bldP spid="329" grpId="0" animBg="1"/>
      <p:bldP spid="106" grpId="0"/>
      <p:bldP spid="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0695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99816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816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728591" y="1998663"/>
          <a:ext cx="15208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87058" imgH="177723" progId="Equation.DSMT4">
                  <p:embed/>
                </p:oleObj>
              </mc:Choice>
              <mc:Fallback>
                <p:oleObj name="Equation" r:id="rId6" imgW="787058" imgH="177723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591" y="1998663"/>
                        <a:ext cx="15208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7504" y="1897063"/>
          <a:ext cx="20351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054080" imgH="253800" progId="Equation.DSMT4">
                  <p:embed/>
                </p:oleObj>
              </mc:Choice>
              <mc:Fallback>
                <p:oleObj name="Equation" r:id="rId8" imgW="1054080" imgH="2538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97063"/>
                        <a:ext cx="2035175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973066" y="2457450"/>
          <a:ext cx="8334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431613" imgH="165028" progId="Equation.DSMT4">
                  <p:embed/>
                </p:oleObj>
              </mc:Choice>
              <mc:Fallback>
                <p:oleObj name="Equation" r:id="rId10" imgW="431613" imgH="165028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066" y="2457450"/>
                        <a:ext cx="8334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01616" y="2868613"/>
            <a:ext cx="149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No Solutions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7504" y="2405063"/>
          <a:ext cx="17653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914400" imgH="177480" progId="Equation.DSMT4">
                  <p:embed/>
                </p:oleObj>
              </mc:Choice>
              <mc:Fallback>
                <p:oleObj name="Equation" r:id="rId12" imgW="914400" imgH="17748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405063"/>
                        <a:ext cx="1765300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53169" y="2868489"/>
          <a:ext cx="9064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69" y="2868489"/>
                        <a:ext cx="9064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24620" y="3300537"/>
          <a:ext cx="7350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380880" imgH="177480" progId="Equation.DSMT4">
                  <p:embed/>
                </p:oleObj>
              </mc:Choice>
              <mc:Fallback>
                <p:oleObj name="Equation" r:id="rId16" imgW="380880" imgH="17748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20" y="3300537"/>
                        <a:ext cx="735012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79512" y="3933056"/>
          <a:ext cx="17319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079500" imgH="279400" progId="Equation.DSMT4">
                  <p:embed/>
                </p:oleObj>
              </mc:Choice>
              <mc:Fallback>
                <p:oleObj name="Equation" r:id="rId18" imgW="1079500" imgH="27940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33056"/>
                        <a:ext cx="1731962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77974" y="4456931"/>
          <a:ext cx="7794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482391" imgH="253890" progId="Equation.DSMT4">
                  <p:embed/>
                </p:oleObj>
              </mc:Choice>
              <mc:Fallback>
                <p:oleObj name="Equation" r:id="rId20" imgW="482391" imgH="25389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74" y="4456931"/>
                        <a:ext cx="779463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Box 15"/>
          <p:cNvSpPr txBox="1">
            <a:spLocks noChangeArrowheads="1"/>
          </p:cNvSpPr>
          <p:nvPr/>
        </p:nvSpPr>
        <p:spPr bwMode="auto">
          <a:xfrm>
            <a:off x="323528" y="5157192"/>
            <a:ext cx="24994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/>
              <a:t>There is only one </a:t>
            </a:r>
            <a:br>
              <a:rPr lang="en-CA" sz="2200" dirty="0"/>
            </a:br>
            <a:r>
              <a:rPr lang="en-CA" sz="2200" dirty="0"/>
              <a:t>solution  at x = 0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752778" y="1138262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977476" imgH="253890" progId="Equation.DSMT4">
                  <p:embed/>
                </p:oleObj>
              </mc:Choice>
              <mc:Fallback>
                <p:oleObj name="Equation" r:id="rId22" imgW="977476" imgH="25389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2778" y="1138262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957764" y="2009775"/>
          <a:ext cx="17907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926698" imgH="177723" progId="Equation.DSMT4">
                  <p:embed/>
                </p:oleObj>
              </mc:Choice>
              <mc:Fallback>
                <p:oleObj name="Equation" r:id="rId24" imgW="926698" imgH="177723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764" y="2009775"/>
                        <a:ext cx="17907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860032" y="1968500"/>
          <a:ext cx="1997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180800" imgH="253800" progId="Equation.DSMT4">
                  <p:embed/>
                </p:oleObj>
              </mc:Choice>
              <mc:Fallback>
                <p:oleObj name="Equation" r:id="rId26" imgW="1180800" imgH="25380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968500"/>
                        <a:ext cx="199707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5"/>
          <p:cNvGraphicFramePr>
            <a:graphicFrameLocks noChangeAspect="1"/>
          </p:cNvGraphicFramePr>
          <p:nvPr/>
        </p:nvGraphicFramePr>
        <p:xfrm>
          <a:off x="4788024" y="2436441"/>
          <a:ext cx="19859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1028520" imgH="177480" progId="Equation.DSMT4">
                  <p:embed/>
                </p:oleObj>
              </mc:Choice>
              <mc:Fallback>
                <p:oleObj name="Equation" r:id="rId28" imgW="1028520" imgH="177480" progId="Equation.DSMT4">
                  <p:embed/>
                  <p:pic>
                    <p:nvPicPr>
                      <p:cNvPr id="51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436441"/>
                        <a:ext cx="19859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6"/>
          <p:cNvGraphicFramePr>
            <a:graphicFrameLocks noChangeAspect="1"/>
          </p:cNvGraphicFramePr>
          <p:nvPr/>
        </p:nvGraphicFramePr>
        <p:xfrm>
          <a:off x="5131097" y="2868489"/>
          <a:ext cx="8810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513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097" y="2868489"/>
                        <a:ext cx="8810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7"/>
          <p:cNvGraphicFramePr>
            <a:graphicFrameLocks noChangeAspect="1"/>
          </p:cNvGraphicFramePr>
          <p:nvPr/>
        </p:nvGraphicFramePr>
        <p:xfrm>
          <a:off x="4716016" y="3265859"/>
          <a:ext cx="16398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850680" imgH="419040" progId="Equation.DSMT4">
                  <p:embed/>
                </p:oleObj>
              </mc:Choice>
              <mc:Fallback>
                <p:oleObj name="Equation" r:id="rId32" imgW="850680" imgH="419040" progId="Equation.DSMT4">
                  <p:embed/>
                  <p:pic>
                    <p:nvPicPr>
                      <p:cNvPr id="51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265859"/>
                        <a:ext cx="1639888" cy="811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8"/>
          <p:cNvGraphicFramePr>
            <a:graphicFrameLocks noChangeAspect="1"/>
          </p:cNvGraphicFramePr>
          <p:nvPr/>
        </p:nvGraphicFramePr>
        <p:xfrm>
          <a:off x="4412928" y="4381400"/>
          <a:ext cx="22304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1612900" imgH="279400" progId="Equation.DSMT4">
                  <p:embed/>
                </p:oleObj>
              </mc:Choice>
              <mc:Fallback>
                <p:oleObj name="Equation" r:id="rId34" imgW="1612900" imgH="279400" progId="Equation.DSMT4">
                  <p:embed/>
                  <p:pic>
                    <p:nvPicPr>
                      <p:cNvPr id="513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928" y="4381400"/>
                        <a:ext cx="2230438" cy="449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9"/>
          <p:cNvGraphicFramePr>
            <a:graphicFrameLocks noChangeAspect="1"/>
          </p:cNvGraphicFramePr>
          <p:nvPr/>
        </p:nvGraphicFramePr>
        <p:xfrm>
          <a:off x="4535166" y="4875113"/>
          <a:ext cx="1744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1079032" imgH="253890" progId="Equation.DSMT4">
                  <p:embed/>
                </p:oleObj>
              </mc:Choice>
              <mc:Fallback>
                <p:oleObj name="Equation" r:id="rId36" imgW="1079032" imgH="253890" progId="Equation.DSMT4">
                  <p:embed/>
                  <p:pic>
                    <p:nvPicPr>
                      <p:cNvPr id="513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166" y="4875113"/>
                        <a:ext cx="1744662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TextBox 28"/>
          <p:cNvSpPr txBox="1">
            <a:spLocks noChangeArrowheads="1"/>
          </p:cNvSpPr>
          <p:nvPr/>
        </p:nvSpPr>
        <p:spPr bwMode="auto">
          <a:xfrm>
            <a:off x="3901753" y="5591075"/>
            <a:ext cx="300274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/>
              <a:t>There is only one </a:t>
            </a:r>
            <a:br>
              <a:rPr lang="en-CA" sz="2200" dirty="0"/>
            </a:br>
            <a:r>
              <a:rPr lang="en-CA" sz="2200" dirty="0"/>
              <a:t>solution at x = 1.666…</a:t>
            </a:r>
          </a:p>
        </p:txBody>
      </p:sp>
      <p:graphicFrame>
        <p:nvGraphicFramePr>
          <p:cNvPr id="5139" name="Object 20"/>
          <p:cNvGraphicFramePr>
            <a:graphicFrameLocks noChangeAspect="1"/>
          </p:cNvGraphicFramePr>
          <p:nvPr/>
        </p:nvGraphicFramePr>
        <p:xfrm>
          <a:off x="7452320" y="2508449"/>
          <a:ext cx="6858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355138" imgH="177569" progId="Equation.DSMT4">
                  <p:embed/>
                </p:oleObj>
              </mc:Choice>
              <mc:Fallback>
                <p:oleObj name="Equation" r:id="rId38" imgW="355138" imgH="177569" progId="Equation.DSMT4">
                  <p:embed/>
                  <p:pic>
                    <p:nvPicPr>
                      <p:cNvPr id="513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2508449"/>
                        <a:ext cx="6858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2"/>
          <p:cNvGraphicFramePr>
            <a:graphicFrameLocks noChangeAspect="1"/>
          </p:cNvGraphicFramePr>
          <p:nvPr/>
        </p:nvGraphicFramePr>
        <p:xfrm>
          <a:off x="6989441" y="4360763"/>
          <a:ext cx="16160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1168400" imgH="279400" progId="Equation.DSMT4">
                  <p:embed/>
                </p:oleObj>
              </mc:Choice>
              <mc:Fallback>
                <p:oleObj name="Equation" r:id="rId40" imgW="1168400" imgH="279400" progId="Equation.DSMT4">
                  <p:embed/>
                  <p:pic>
                    <p:nvPicPr>
                      <p:cNvPr id="514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441" y="4360763"/>
                        <a:ext cx="1616075" cy="449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3"/>
          <p:cNvGraphicFramePr>
            <a:graphicFrameLocks noChangeAspect="1"/>
          </p:cNvGraphicFramePr>
          <p:nvPr/>
        </p:nvGraphicFramePr>
        <p:xfrm>
          <a:off x="7257728" y="4897338"/>
          <a:ext cx="9699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2" imgW="583947" imgH="253890" progId="Equation.DSMT4">
                  <p:embed/>
                </p:oleObj>
              </mc:Choice>
              <mc:Fallback>
                <p:oleObj name="Equation" r:id="rId42" imgW="583947" imgH="253890" progId="Equation.DSMT4">
                  <p:embed/>
                  <p:pic>
                    <p:nvPicPr>
                      <p:cNvPr id="514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728" y="4897338"/>
                        <a:ext cx="969963" cy="407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TextBox 33"/>
          <p:cNvSpPr txBox="1">
            <a:spLocks noChangeArrowheads="1"/>
          </p:cNvSpPr>
          <p:nvPr/>
        </p:nvSpPr>
        <p:spPr bwMode="auto">
          <a:xfrm>
            <a:off x="6625386" y="5317758"/>
            <a:ext cx="23391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b="1">
                <a:solidFill>
                  <a:srgbClr val="FF0000"/>
                </a:solidFill>
              </a:rPr>
              <a:t>Extraneous Root</a:t>
            </a:r>
          </a:p>
        </p:txBody>
      </p:sp>
    </p:spTree>
    <p:extLst>
      <p:ext uri="{BB962C8B-B14F-4D97-AF65-F5344CB8AC3E}">
        <p14:creationId xmlns:p14="http://schemas.microsoft.com/office/powerpoint/2010/main" val="40877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146" grpId="0"/>
      <p:bldP spid="5149" grpId="0"/>
      <p:bldP spid="5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28687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Graphical Solutions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35113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6188075" y="1108075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6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1108075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5" name="Group 27"/>
          <p:cNvGrpSpPr>
            <a:grpSpLocks noChangeAspect="1"/>
          </p:cNvGrpSpPr>
          <p:nvPr/>
        </p:nvGrpSpPr>
        <p:grpSpPr bwMode="auto">
          <a:xfrm>
            <a:off x="673100" y="1781175"/>
            <a:ext cx="3778250" cy="4078288"/>
            <a:chOff x="424" y="1122"/>
            <a:chExt cx="2380" cy="2569"/>
          </a:xfrm>
        </p:grpSpPr>
        <p:sp>
          <p:nvSpPr>
            <p:cNvPr id="625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24" y="1122"/>
              <a:ext cx="2380" cy="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Rectangle 28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29"/>
            <p:cNvSpPr>
              <a:spLocks noChangeShapeType="1"/>
            </p:cNvSpPr>
            <p:nvPr/>
          </p:nvSpPr>
          <p:spPr bwMode="auto">
            <a:xfrm flipV="1">
              <a:off x="64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0"/>
            <p:cNvSpPr>
              <a:spLocks noChangeShapeType="1"/>
            </p:cNvSpPr>
            <p:nvPr/>
          </p:nvSpPr>
          <p:spPr bwMode="auto">
            <a:xfrm flipV="1">
              <a:off x="64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1"/>
            <p:cNvSpPr>
              <a:spLocks noChangeShapeType="1"/>
            </p:cNvSpPr>
            <p:nvPr/>
          </p:nvSpPr>
          <p:spPr bwMode="auto">
            <a:xfrm flipV="1">
              <a:off x="85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2"/>
            <p:cNvSpPr>
              <a:spLocks noChangeShapeType="1"/>
            </p:cNvSpPr>
            <p:nvPr/>
          </p:nvSpPr>
          <p:spPr bwMode="auto">
            <a:xfrm flipV="1">
              <a:off x="85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33"/>
            <p:cNvSpPr>
              <a:spLocks noChangeShapeType="1"/>
            </p:cNvSpPr>
            <p:nvPr/>
          </p:nvSpPr>
          <p:spPr bwMode="auto">
            <a:xfrm flipV="1">
              <a:off x="107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34"/>
            <p:cNvSpPr>
              <a:spLocks noChangeShapeType="1"/>
            </p:cNvSpPr>
            <p:nvPr/>
          </p:nvSpPr>
          <p:spPr bwMode="auto">
            <a:xfrm flipV="1">
              <a:off x="107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35"/>
            <p:cNvSpPr>
              <a:spLocks noChangeShapeType="1"/>
            </p:cNvSpPr>
            <p:nvPr/>
          </p:nvSpPr>
          <p:spPr bwMode="auto">
            <a:xfrm flipV="1">
              <a:off x="150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36"/>
            <p:cNvSpPr>
              <a:spLocks noChangeShapeType="1"/>
            </p:cNvSpPr>
            <p:nvPr/>
          </p:nvSpPr>
          <p:spPr bwMode="auto">
            <a:xfrm flipV="1">
              <a:off x="150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37"/>
            <p:cNvSpPr>
              <a:spLocks noChangeShapeType="1"/>
            </p:cNvSpPr>
            <p:nvPr/>
          </p:nvSpPr>
          <p:spPr bwMode="auto">
            <a:xfrm flipV="1">
              <a:off x="171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38"/>
            <p:cNvSpPr>
              <a:spLocks noChangeShapeType="1"/>
            </p:cNvSpPr>
            <p:nvPr/>
          </p:nvSpPr>
          <p:spPr bwMode="auto">
            <a:xfrm flipV="1">
              <a:off x="172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39"/>
            <p:cNvSpPr>
              <a:spLocks noChangeShapeType="1"/>
            </p:cNvSpPr>
            <p:nvPr/>
          </p:nvSpPr>
          <p:spPr bwMode="auto">
            <a:xfrm flipV="1">
              <a:off x="193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0"/>
            <p:cNvSpPr>
              <a:spLocks noChangeShapeType="1"/>
            </p:cNvSpPr>
            <p:nvPr/>
          </p:nvSpPr>
          <p:spPr bwMode="auto">
            <a:xfrm flipV="1">
              <a:off x="193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1"/>
            <p:cNvSpPr>
              <a:spLocks noChangeShapeType="1"/>
            </p:cNvSpPr>
            <p:nvPr/>
          </p:nvSpPr>
          <p:spPr bwMode="auto">
            <a:xfrm flipV="1">
              <a:off x="215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2"/>
            <p:cNvSpPr>
              <a:spLocks noChangeShapeType="1"/>
            </p:cNvSpPr>
            <p:nvPr/>
          </p:nvSpPr>
          <p:spPr bwMode="auto">
            <a:xfrm flipV="1">
              <a:off x="215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Line 43"/>
            <p:cNvSpPr>
              <a:spLocks noChangeShapeType="1"/>
            </p:cNvSpPr>
            <p:nvPr/>
          </p:nvSpPr>
          <p:spPr bwMode="auto">
            <a:xfrm flipV="1">
              <a:off x="236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2" name="Line 44"/>
            <p:cNvSpPr>
              <a:spLocks noChangeShapeType="1"/>
            </p:cNvSpPr>
            <p:nvPr/>
          </p:nvSpPr>
          <p:spPr bwMode="auto">
            <a:xfrm flipV="1">
              <a:off x="236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3" name="Line 45"/>
            <p:cNvSpPr>
              <a:spLocks noChangeShapeType="1"/>
            </p:cNvSpPr>
            <p:nvPr/>
          </p:nvSpPr>
          <p:spPr bwMode="auto">
            <a:xfrm flipV="1">
              <a:off x="258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46"/>
            <p:cNvSpPr>
              <a:spLocks noChangeShapeType="1"/>
            </p:cNvSpPr>
            <p:nvPr/>
          </p:nvSpPr>
          <p:spPr bwMode="auto">
            <a:xfrm flipV="1">
              <a:off x="258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47"/>
            <p:cNvSpPr>
              <a:spLocks noChangeShapeType="1"/>
            </p:cNvSpPr>
            <p:nvPr/>
          </p:nvSpPr>
          <p:spPr bwMode="auto">
            <a:xfrm>
              <a:off x="429" y="34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48"/>
            <p:cNvSpPr>
              <a:spLocks noChangeShapeType="1"/>
            </p:cNvSpPr>
            <p:nvPr/>
          </p:nvSpPr>
          <p:spPr bwMode="auto">
            <a:xfrm>
              <a:off x="429" y="346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Line 49"/>
            <p:cNvSpPr>
              <a:spLocks noChangeShapeType="1"/>
            </p:cNvSpPr>
            <p:nvPr/>
          </p:nvSpPr>
          <p:spPr bwMode="auto">
            <a:xfrm>
              <a:off x="429" y="32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8" name="Line 50"/>
            <p:cNvSpPr>
              <a:spLocks noChangeShapeType="1"/>
            </p:cNvSpPr>
            <p:nvPr/>
          </p:nvSpPr>
          <p:spPr bwMode="auto">
            <a:xfrm>
              <a:off x="429" y="325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9" name="Line 51"/>
            <p:cNvSpPr>
              <a:spLocks noChangeShapeType="1"/>
            </p:cNvSpPr>
            <p:nvPr/>
          </p:nvSpPr>
          <p:spPr bwMode="auto">
            <a:xfrm>
              <a:off x="429" y="304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0" name="Line 52"/>
            <p:cNvSpPr>
              <a:spLocks noChangeShapeType="1"/>
            </p:cNvSpPr>
            <p:nvPr/>
          </p:nvSpPr>
          <p:spPr bwMode="auto">
            <a:xfrm>
              <a:off x="429" y="304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Line 53"/>
            <p:cNvSpPr>
              <a:spLocks noChangeShapeType="1"/>
            </p:cNvSpPr>
            <p:nvPr/>
          </p:nvSpPr>
          <p:spPr bwMode="auto">
            <a:xfrm>
              <a:off x="429" y="261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2" name="Line 54"/>
            <p:cNvSpPr>
              <a:spLocks noChangeShapeType="1"/>
            </p:cNvSpPr>
            <p:nvPr/>
          </p:nvSpPr>
          <p:spPr bwMode="auto">
            <a:xfrm>
              <a:off x="429" y="262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Line 55"/>
            <p:cNvSpPr>
              <a:spLocks noChangeShapeType="1"/>
            </p:cNvSpPr>
            <p:nvPr/>
          </p:nvSpPr>
          <p:spPr bwMode="auto">
            <a:xfrm>
              <a:off x="429" y="239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4" name="Line 56"/>
            <p:cNvSpPr>
              <a:spLocks noChangeShapeType="1"/>
            </p:cNvSpPr>
            <p:nvPr/>
          </p:nvSpPr>
          <p:spPr bwMode="auto">
            <a:xfrm>
              <a:off x="429" y="240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5" name="Line 57"/>
            <p:cNvSpPr>
              <a:spLocks noChangeShapeType="1"/>
            </p:cNvSpPr>
            <p:nvPr/>
          </p:nvSpPr>
          <p:spPr bwMode="auto">
            <a:xfrm>
              <a:off x="429" y="218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Line 58"/>
            <p:cNvSpPr>
              <a:spLocks noChangeShapeType="1"/>
            </p:cNvSpPr>
            <p:nvPr/>
          </p:nvSpPr>
          <p:spPr bwMode="auto">
            <a:xfrm>
              <a:off x="429" y="219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7" name="Line 59"/>
            <p:cNvSpPr>
              <a:spLocks noChangeShapeType="1"/>
            </p:cNvSpPr>
            <p:nvPr/>
          </p:nvSpPr>
          <p:spPr bwMode="auto">
            <a:xfrm>
              <a:off x="429" y="197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Line 60"/>
            <p:cNvSpPr>
              <a:spLocks noChangeShapeType="1"/>
            </p:cNvSpPr>
            <p:nvPr/>
          </p:nvSpPr>
          <p:spPr bwMode="auto">
            <a:xfrm>
              <a:off x="429" y="198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9" name="Line 61"/>
            <p:cNvSpPr>
              <a:spLocks noChangeShapeType="1"/>
            </p:cNvSpPr>
            <p:nvPr/>
          </p:nvSpPr>
          <p:spPr bwMode="auto">
            <a:xfrm>
              <a:off x="429" y="17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0" name="Line 62"/>
            <p:cNvSpPr>
              <a:spLocks noChangeShapeType="1"/>
            </p:cNvSpPr>
            <p:nvPr/>
          </p:nvSpPr>
          <p:spPr bwMode="auto">
            <a:xfrm>
              <a:off x="429" y="176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Line 63"/>
            <p:cNvSpPr>
              <a:spLocks noChangeShapeType="1"/>
            </p:cNvSpPr>
            <p:nvPr/>
          </p:nvSpPr>
          <p:spPr bwMode="auto">
            <a:xfrm>
              <a:off x="429" y="15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2" name="Line 64"/>
            <p:cNvSpPr>
              <a:spLocks noChangeShapeType="1"/>
            </p:cNvSpPr>
            <p:nvPr/>
          </p:nvSpPr>
          <p:spPr bwMode="auto">
            <a:xfrm>
              <a:off x="429" y="155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Line 65"/>
            <p:cNvSpPr>
              <a:spLocks noChangeShapeType="1"/>
            </p:cNvSpPr>
            <p:nvPr/>
          </p:nvSpPr>
          <p:spPr bwMode="auto">
            <a:xfrm>
              <a:off x="429" y="133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4" name="Line 66"/>
            <p:cNvSpPr>
              <a:spLocks noChangeShapeType="1"/>
            </p:cNvSpPr>
            <p:nvPr/>
          </p:nvSpPr>
          <p:spPr bwMode="auto">
            <a:xfrm>
              <a:off x="429" y="134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Line 67"/>
            <p:cNvSpPr>
              <a:spLocks noChangeShapeType="1"/>
            </p:cNvSpPr>
            <p:nvPr/>
          </p:nvSpPr>
          <p:spPr bwMode="auto">
            <a:xfrm>
              <a:off x="429" y="282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6" name="Line 68"/>
            <p:cNvSpPr>
              <a:spLocks noChangeShapeType="1"/>
            </p:cNvSpPr>
            <p:nvPr/>
          </p:nvSpPr>
          <p:spPr bwMode="auto">
            <a:xfrm>
              <a:off x="429" y="282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7" name="Line 69"/>
            <p:cNvSpPr>
              <a:spLocks noChangeShapeType="1"/>
            </p:cNvSpPr>
            <p:nvPr/>
          </p:nvSpPr>
          <p:spPr bwMode="auto">
            <a:xfrm>
              <a:off x="429" y="283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8" name="Line 70"/>
            <p:cNvSpPr>
              <a:spLocks noChangeShapeType="1"/>
            </p:cNvSpPr>
            <p:nvPr/>
          </p:nvSpPr>
          <p:spPr bwMode="auto">
            <a:xfrm>
              <a:off x="429" y="283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9" name="Rectangle 71"/>
            <p:cNvSpPr>
              <a:spLocks noChangeArrowheads="1"/>
            </p:cNvSpPr>
            <p:nvPr/>
          </p:nvSpPr>
          <p:spPr bwMode="auto">
            <a:xfrm>
              <a:off x="2752" y="2664"/>
              <a:ext cx="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300" name="Freeform 72"/>
            <p:cNvSpPr>
              <a:spLocks/>
            </p:cNvSpPr>
            <p:nvPr/>
          </p:nvSpPr>
          <p:spPr bwMode="auto">
            <a:xfrm>
              <a:off x="2776" y="2785"/>
              <a:ext cx="21" cy="96"/>
            </a:xfrm>
            <a:custGeom>
              <a:avLst/>
              <a:gdLst>
                <a:gd name="T0" fmla="*/ 0 w 21"/>
                <a:gd name="T1" fmla="*/ 0 h 96"/>
                <a:gd name="T2" fmla="*/ 21 w 21"/>
                <a:gd name="T3" fmla="*/ 48 h 96"/>
                <a:gd name="T4" fmla="*/ 0 w 21"/>
                <a:gd name="T5" fmla="*/ 96 h 96"/>
                <a:gd name="T6" fmla="*/ 0 w 21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6"/>
                <a:gd name="T14" fmla="*/ 21 w 21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6">
                  <a:moveTo>
                    <a:pt x="0" y="0"/>
                  </a:moveTo>
                  <a:lnTo>
                    <a:pt x="21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1" name="Line 73"/>
            <p:cNvSpPr>
              <a:spLocks noChangeShapeType="1"/>
            </p:cNvSpPr>
            <p:nvPr/>
          </p:nvSpPr>
          <p:spPr bwMode="auto">
            <a:xfrm flipV="1">
              <a:off x="128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2" name="Line 74"/>
            <p:cNvSpPr>
              <a:spLocks noChangeShapeType="1"/>
            </p:cNvSpPr>
            <p:nvPr/>
          </p:nvSpPr>
          <p:spPr bwMode="auto">
            <a:xfrm flipV="1">
              <a:off x="128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3" name="Line 75"/>
            <p:cNvSpPr>
              <a:spLocks noChangeShapeType="1"/>
            </p:cNvSpPr>
            <p:nvPr/>
          </p:nvSpPr>
          <p:spPr bwMode="auto">
            <a:xfrm flipV="1">
              <a:off x="129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4" name="Line 76"/>
            <p:cNvSpPr>
              <a:spLocks noChangeShapeType="1"/>
            </p:cNvSpPr>
            <p:nvPr/>
          </p:nvSpPr>
          <p:spPr bwMode="auto">
            <a:xfrm flipV="1">
              <a:off x="129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5" name="Rectangle 77"/>
            <p:cNvSpPr>
              <a:spLocks noChangeArrowheads="1"/>
            </p:cNvSpPr>
            <p:nvPr/>
          </p:nvSpPr>
          <p:spPr bwMode="auto">
            <a:xfrm>
              <a:off x="1319" y="1117"/>
              <a:ext cx="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306" name="Freeform 78"/>
            <p:cNvSpPr>
              <a:spLocks/>
            </p:cNvSpPr>
            <p:nvPr/>
          </p:nvSpPr>
          <p:spPr bwMode="auto">
            <a:xfrm>
              <a:off x="1270" y="1133"/>
              <a:ext cx="42" cy="47"/>
            </a:xfrm>
            <a:custGeom>
              <a:avLst/>
              <a:gdLst>
                <a:gd name="T0" fmla="*/ 0 w 42"/>
                <a:gd name="T1" fmla="*/ 47 h 47"/>
                <a:gd name="T2" fmla="*/ 21 w 42"/>
                <a:gd name="T3" fmla="*/ 0 h 47"/>
                <a:gd name="T4" fmla="*/ 42 w 42"/>
                <a:gd name="T5" fmla="*/ 47 h 47"/>
                <a:gd name="T6" fmla="*/ 0 w 42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7"/>
                <a:gd name="T14" fmla="*/ 42 w 42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7">
                  <a:moveTo>
                    <a:pt x="0" y="47"/>
                  </a:moveTo>
                  <a:lnTo>
                    <a:pt x="21" y="0"/>
                  </a:lnTo>
                  <a:lnTo>
                    <a:pt x="42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7" name="Rectangle 7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8" name="Line 80"/>
            <p:cNvSpPr>
              <a:spLocks noChangeShapeType="1"/>
            </p:cNvSpPr>
            <p:nvPr/>
          </p:nvSpPr>
          <p:spPr bwMode="auto">
            <a:xfrm>
              <a:off x="64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9" name="Rectangle 81"/>
            <p:cNvSpPr>
              <a:spLocks noChangeArrowheads="1"/>
            </p:cNvSpPr>
            <p:nvPr/>
          </p:nvSpPr>
          <p:spPr bwMode="auto">
            <a:xfrm>
              <a:off x="622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310" name="Line 82"/>
            <p:cNvSpPr>
              <a:spLocks noChangeShapeType="1"/>
            </p:cNvSpPr>
            <p:nvPr/>
          </p:nvSpPr>
          <p:spPr bwMode="auto">
            <a:xfrm>
              <a:off x="85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1" name="Rectangle 83"/>
            <p:cNvSpPr>
              <a:spLocks noChangeArrowheads="1"/>
            </p:cNvSpPr>
            <p:nvPr/>
          </p:nvSpPr>
          <p:spPr bwMode="auto">
            <a:xfrm>
              <a:off x="835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12" name="Line 84"/>
            <p:cNvSpPr>
              <a:spLocks noChangeShapeType="1"/>
            </p:cNvSpPr>
            <p:nvPr/>
          </p:nvSpPr>
          <p:spPr bwMode="auto">
            <a:xfrm>
              <a:off x="107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3" name="Rectangle 85"/>
            <p:cNvSpPr>
              <a:spLocks noChangeArrowheads="1"/>
            </p:cNvSpPr>
            <p:nvPr/>
          </p:nvSpPr>
          <p:spPr bwMode="auto">
            <a:xfrm>
              <a:off x="1052" y="2865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314" name="Rectangle 86"/>
            <p:cNvSpPr>
              <a:spLocks noChangeArrowheads="1"/>
            </p:cNvSpPr>
            <p:nvPr/>
          </p:nvSpPr>
          <p:spPr bwMode="auto">
            <a:xfrm>
              <a:off x="1300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315" name="Line 87"/>
            <p:cNvSpPr>
              <a:spLocks noChangeShapeType="1"/>
            </p:cNvSpPr>
            <p:nvPr/>
          </p:nvSpPr>
          <p:spPr bwMode="auto">
            <a:xfrm>
              <a:off x="150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6" name="Rectangle 88"/>
            <p:cNvSpPr>
              <a:spLocks noChangeArrowheads="1"/>
            </p:cNvSpPr>
            <p:nvPr/>
          </p:nvSpPr>
          <p:spPr bwMode="auto">
            <a:xfrm>
              <a:off x="1509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317" name="Line 89"/>
            <p:cNvSpPr>
              <a:spLocks noChangeShapeType="1"/>
            </p:cNvSpPr>
            <p:nvPr/>
          </p:nvSpPr>
          <p:spPr bwMode="auto">
            <a:xfrm>
              <a:off x="1721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8" name="Rectangle 90"/>
            <p:cNvSpPr>
              <a:spLocks noChangeArrowheads="1"/>
            </p:cNvSpPr>
            <p:nvPr/>
          </p:nvSpPr>
          <p:spPr bwMode="auto">
            <a:xfrm>
              <a:off x="1723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19" name="Line 91"/>
            <p:cNvSpPr>
              <a:spLocks noChangeShapeType="1"/>
            </p:cNvSpPr>
            <p:nvPr/>
          </p:nvSpPr>
          <p:spPr bwMode="auto">
            <a:xfrm>
              <a:off x="193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0" name="Rectangle 92"/>
            <p:cNvSpPr>
              <a:spLocks noChangeArrowheads="1"/>
            </p:cNvSpPr>
            <p:nvPr/>
          </p:nvSpPr>
          <p:spPr bwMode="auto">
            <a:xfrm>
              <a:off x="1939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321" name="Line 93"/>
            <p:cNvSpPr>
              <a:spLocks noChangeShapeType="1"/>
            </p:cNvSpPr>
            <p:nvPr/>
          </p:nvSpPr>
          <p:spPr bwMode="auto">
            <a:xfrm>
              <a:off x="215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2" name="Rectangle 94"/>
            <p:cNvSpPr>
              <a:spLocks noChangeArrowheads="1"/>
            </p:cNvSpPr>
            <p:nvPr/>
          </p:nvSpPr>
          <p:spPr bwMode="auto">
            <a:xfrm>
              <a:off x="2156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23" name="Line 95"/>
            <p:cNvSpPr>
              <a:spLocks noChangeShapeType="1"/>
            </p:cNvSpPr>
            <p:nvPr/>
          </p:nvSpPr>
          <p:spPr bwMode="auto">
            <a:xfrm>
              <a:off x="236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4" name="Rectangle 96"/>
            <p:cNvSpPr>
              <a:spLocks noChangeArrowheads="1"/>
            </p:cNvSpPr>
            <p:nvPr/>
          </p:nvSpPr>
          <p:spPr bwMode="auto">
            <a:xfrm>
              <a:off x="2372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325" name="Line 97"/>
            <p:cNvSpPr>
              <a:spLocks noChangeShapeType="1"/>
            </p:cNvSpPr>
            <p:nvPr/>
          </p:nvSpPr>
          <p:spPr bwMode="auto">
            <a:xfrm>
              <a:off x="258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6" name="Rectangle 98"/>
            <p:cNvSpPr>
              <a:spLocks noChangeArrowheads="1"/>
            </p:cNvSpPr>
            <p:nvPr/>
          </p:nvSpPr>
          <p:spPr bwMode="auto">
            <a:xfrm>
              <a:off x="2586" y="2865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27" name="Rectangle 99"/>
            <p:cNvSpPr>
              <a:spLocks noChangeArrowheads="1"/>
            </p:cNvSpPr>
            <p:nvPr/>
          </p:nvSpPr>
          <p:spPr bwMode="auto">
            <a:xfrm>
              <a:off x="1231" y="3204"/>
              <a:ext cx="7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28" name="Line 100"/>
            <p:cNvSpPr>
              <a:spLocks noChangeShapeType="1"/>
            </p:cNvSpPr>
            <p:nvPr/>
          </p:nvSpPr>
          <p:spPr bwMode="auto">
            <a:xfrm>
              <a:off x="1279" y="325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9" name="Rectangle 101"/>
            <p:cNvSpPr>
              <a:spLocks noChangeArrowheads="1"/>
            </p:cNvSpPr>
            <p:nvPr/>
          </p:nvSpPr>
          <p:spPr bwMode="auto">
            <a:xfrm>
              <a:off x="1254" y="2351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30" name="Line 102"/>
            <p:cNvSpPr>
              <a:spLocks noChangeShapeType="1"/>
            </p:cNvSpPr>
            <p:nvPr/>
          </p:nvSpPr>
          <p:spPr bwMode="auto">
            <a:xfrm>
              <a:off x="1279" y="2404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1" name="Rectangle 103"/>
            <p:cNvSpPr>
              <a:spLocks noChangeArrowheads="1"/>
            </p:cNvSpPr>
            <p:nvPr/>
          </p:nvSpPr>
          <p:spPr bwMode="auto">
            <a:xfrm>
              <a:off x="1254" y="1927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32" name="Line 104"/>
            <p:cNvSpPr>
              <a:spLocks noChangeShapeType="1"/>
            </p:cNvSpPr>
            <p:nvPr/>
          </p:nvSpPr>
          <p:spPr bwMode="auto">
            <a:xfrm>
              <a:off x="1279" y="1980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3" name="Rectangle 105"/>
            <p:cNvSpPr>
              <a:spLocks noChangeArrowheads="1"/>
            </p:cNvSpPr>
            <p:nvPr/>
          </p:nvSpPr>
          <p:spPr bwMode="auto">
            <a:xfrm>
              <a:off x="1254" y="1503"/>
              <a:ext cx="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34" name="Line 106"/>
            <p:cNvSpPr>
              <a:spLocks noChangeShapeType="1"/>
            </p:cNvSpPr>
            <p:nvPr/>
          </p:nvSpPr>
          <p:spPr bwMode="auto">
            <a:xfrm>
              <a:off x="1279" y="1556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5" name="Freeform 107"/>
            <p:cNvSpPr>
              <a:spLocks/>
            </p:cNvSpPr>
            <p:nvPr/>
          </p:nvSpPr>
          <p:spPr bwMode="auto">
            <a:xfrm>
              <a:off x="429" y="1556"/>
              <a:ext cx="2373" cy="1277"/>
            </a:xfrm>
            <a:custGeom>
              <a:avLst/>
              <a:gdLst>
                <a:gd name="T0" fmla="*/ 16 w 1021"/>
                <a:gd name="T1" fmla="*/ 47 h 241"/>
                <a:gd name="T2" fmla="*/ 34 w 1021"/>
                <a:gd name="T3" fmla="*/ 55 h 241"/>
                <a:gd name="T4" fmla="*/ 52 w 1021"/>
                <a:gd name="T5" fmla="*/ 63 h 241"/>
                <a:gd name="T6" fmla="*/ 70 w 1021"/>
                <a:gd name="T7" fmla="*/ 71 h 241"/>
                <a:gd name="T8" fmla="*/ 88 w 1021"/>
                <a:gd name="T9" fmla="*/ 78 h 241"/>
                <a:gd name="T10" fmla="*/ 106 w 1021"/>
                <a:gd name="T11" fmla="*/ 86 h 241"/>
                <a:gd name="T12" fmla="*/ 124 w 1021"/>
                <a:gd name="T13" fmla="*/ 94 h 241"/>
                <a:gd name="T14" fmla="*/ 142 w 1021"/>
                <a:gd name="T15" fmla="*/ 102 h 241"/>
                <a:gd name="T16" fmla="*/ 160 w 1021"/>
                <a:gd name="T17" fmla="*/ 109 h 241"/>
                <a:gd name="T18" fmla="*/ 178 w 1021"/>
                <a:gd name="T19" fmla="*/ 117 h 241"/>
                <a:gd name="T20" fmla="*/ 196 w 1021"/>
                <a:gd name="T21" fmla="*/ 125 h 241"/>
                <a:gd name="T22" fmla="*/ 214 w 1021"/>
                <a:gd name="T23" fmla="*/ 133 h 241"/>
                <a:gd name="T24" fmla="*/ 232 w 1021"/>
                <a:gd name="T25" fmla="*/ 141 h 241"/>
                <a:gd name="T26" fmla="*/ 250 w 1021"/>
                <a:gd name="T27" fmla="*/ 148 h 241"/>
                <a:gd name="T28" fmla="*/ 268 w 1021"/>
                <a:gd name="T29" fmla="*/ 156 h 241"/>
                <a:gd name="T30" fmla="*/ 286 w 1021"/>
                <a:gd name="T31" fmla="*/ 164 h 241"/>
                <a:gd name="T32" fmla="*/ 304 w 1021"/>
                <a:gd name="T33" fmla="*/ 172 h 241"/>
                <a:gd name="T34" fmla="*/ 322 w 1021"/>
                <a:gd name="T35" fmla="*/ 179 h 241"/>
                <a:gd name="T36" fmla="*/ 340 w 1021"/>
                <a:gd name="T37" fmla="*/ 187 h 241"/>
                <a:gd name="T38" fmla="*/ 358 w 1021"/>
                <a:gd name="T39" fmla="*/ 195 h 241"/>
                <a:gd name="T40" fmla="*/ 376 w 1021"/>
                <a:gd name="T41" fmla="*/ 203 h 241"/>
                <a:gd name="T42" fmla="*/ 394 w 1021"/>
                <a:gd name="T43" fmla="*/ 211 h 241"/>
                <a:gd name="T44" fmla="*/ 412 w 1021"/>
                <a:gd name="T45" fmla="*/ 218 h 241"/>
                <a:gd name="T46" fmla="*/ 430 w 1021"/>
                <a:gd name="T47" fmla="*/ 226 h 241"/>
                <a:gd name="T48" fmla="*/ 448 w 1021"/>
                <a:gd name="T49" fmla="*/ 234 h 241"/>
                <a:gd name="T50" fmla="*/ 466 w 1021"/>
                <a:gd name="T51" fmla="*/ 240 h 241"/>
                <a:gd name="T52" fmla="*/ 484 w 1021"/>
                <a:gd name="T53" fmla="*/ 232 h 241"/>
                <a:gd name="T54" fmla="*/ 502 w 1021"/>
                <a:gd name="T55" fmla="*/ 224 h 241"/>
                <a:gd name="T56" fmla="*/ 520 w 1021"/>
                <a:gd name="T57" fmla="*/ 216 h 241"/>
                <a:gd name="T58" fmla="*/ 538 w 1021"/>
                <a:gd name="T59" fmla="*/ 209 h 241"/>
                <a:gd name="T60" fmla="*/ 556 w 1021"/>
                <a:gd name="T61" fmla="*/ 201 h 241"/>
                <a:gd name="T62" fmla="*/ 574 w 1021"/>
                <a:gd name="T63" fmla="*/ 193 h 241"/>
                <a:gd name="T64" fmla="*/ 592 w 1021"/>
                <a:gd name="T65" fmla="*/ 185 h 241"/>
                <a:gd name="T66" fmla="*/ 610 w 1021"/>
                <a:gd name="T67" fmla="*/ 177 h 241"/>
                <a:gd name="T68" fmla="*/ 628 w 1021"/>
                <a:gd name="T69" fmla="*/ 170 h 241"/>
                <a:gd name="T70" fmla="*/ 646 w 1021"/>
                <a:gd name="T71" fmla="*/ 162 h 241"/>
                <a:gd name="T72" fmla="*/ 664 w 1021"/>
                <a:gd name="T73" fmla="*/ 154 h 241"/>
                <a:gd name="T74" fmla="*/ 682 w 1021"/>
                <a:gd name="T75" fmla="*/ 146 h 241"/>
                <a:gd name="T76" fmla="*/ 700 w 1021"/>
                <a:gd name="T77" fmla="*/ 138 h 241"/>
                <a:gd name="T78" fmla="*/ 718 w 1021"/>
                <a:gd name="T79" fmla="*/ 131 h 241"/>
                <a:gd name="T80" fmla="*/ 736 w 1021"/>
                <a:gd name="T81" fmla="*/ 123 h 241"/>
                <a:gd name="T82" fmla="*/ 754 w 1021"/>
                <a:gd name="T83" fmla="*/ 115 h 241"/>
                <a:gd name="T84" fmla="*/ 772 w 1021"/>
                <a:gd name="T85" fmla="*/ 107 h 241"/>
                <a:gd name="T86" fmla="*/ 790 w 1021"/>
                <a:gd name="T87" fmla="*/ 100 h 241"/>
                <a:gd name="T88" fmla="*/ 808 w 1021"/>
                <a:gd name="T89" fmla="*/ 92 h 241"/>
                <a:gd name="T90" fmla="*/ 826 w 1021"/>
                <a:gd name="T91" fmla="*/ 84 h 241"/>
                <a:gd name="T92" fmla="*/ 844 w 1021"/>
                <a:gd name="T93" fmla="*/ 76 h 241"/>
                <a:gd name="T94" fmla="*/ 862 w 1021"/>
                <a:gd name="T95" fmla="*/ 68 h 241"/>
                <a:gd name="T96" fmla="*/ 880 w 1021"/>
                <a:gd name="T97" fmla="*/ 61 h 241"/>
                <a:gd name="T98" fmla="*/ 898 w 1021"/>
                <a:gd name="T99" fmla="*/ 53 h 241"/>
                <a:gd name="T100" fmla="*/ 916 w 1021"/>
                <a:gd name="T101" fmla="*/ 45 h 241"/>
                <a:gd name="T102" fmla="*/ 934 w 1021"/>
                <a:gd name="T103" fmla="*/ 37 h 241"/>
                <a:gd name="T104" fmla="*/ 952 w 1021"/>
                <a:gd name="T105" fmla="*/ 30 h 241"/>
                <a:gd name="T106" fmla="*/ 970 w 1021"/>
                <a:gd name="T107" fmla="*/ 22 h 241"/>
                <a:gd name="T108" fmla="*/ 988 w 1021"/>
                <a:gd name="T109" fmla="*/ 14 h 241"/>
                <a:gd name="T110" fmla="*/ 1006 w 1021"/>
                <a:gd name="T111" fmla="*/ 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40"/>
                  </a:moveTo>
                  <a:lnTo>
                    <a:pt x="2" y="41"/>
                  </a:lnTo>
                  <a:lnTo>
                    <a:pt x="4" y="42"/>
                  </a:lnTo>
                  <a:lnTo>
                    <a:pt x="6" y="43"/>
                  </a:lnTo>
                  <a:lnTo>
                    <a:pt x="8" y="44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4" y="46"/>
                  </a:lnTo>
                  <a:lnTo>
                    <a:pt x="16" y="47"/>
                  </a:lnTo>
                  <a:lnTo>
                    <a:pt x="18" y="48"/>
                  </a:lnTo>
                  <a:lnTo>
                    <a:pt x="20" y="49"/>
                  </a:lnTo>
                  <a:lnTo>
                    <a:pt x="22" y="50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28" y="52"/>
                  </a:lnTo>
                  <a:lnTo>
                    <a:pt x="30" y="53"/>
                  </a:lnTo>
                  <a:lnTo>
                    <a:pt x="32" y="54"/>
                  </a:lnTo>
                  <a:lnTo>
                    <a:pt x="34" y="55"/>
                  </a:lnTo>
                  <a:lnTo>
                    <a:pt x="36" y="56"/>
                  </a:lnTo>
                  <a:lnTo>
                    <a:pt x="38" y="57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59"/>
                  </a:lnTo>
                  <a:lnTo>
                    <a:pt x="46" y="60"/>
                  </a:lnTo>
                  <a:lnTo>
                    <a:pt x="48" y="61"/>
                  </a:lnTo>
                  <a:lnTo>
                    <a:pt x="50" y="62"/>
                  </a:lnTo>
                  <a:lnTo>
                    <a:pt x="52" y="63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5"/>
                  </a:lnTo>
                  <a:lnTo>
                    <a:pt x="60" y="66"/>
                  </a:lnTo>
                  <a:lnTo>
                    <a:pt x="62" y="67"/>
                  </a:lnTo>
                  <a:lnTo>
                    <a:pt x="64" y="68"/>
                  </a:lnTo>
                  <a:lnTo>
                    <a:pt x="66" y="69"/>
                  </a:lnTo>
                  <a:lnTo>
                    <a:pt x="68" y="70"/>
                  </a:lnTo>
                  <a:lnTo>
                    <a:pt x="70" y="71"/>
                  </a:lnTo>
                  <a:lnTo>
                    <a:pt x="72" y="71"/>
                  </a:lnTo>
                  <a:lnTo>
                    <a:pt x="74" y="72"/>
                  </a:lnTo>
                  <a:lnTo>
                    <a:pt x="76" y="73"/>
                  </a:lnTo>
                  <a:lnTo>
                    <a:pt x="78" y="74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4" y="77"/>
                  </a:lnTo>
                  <a:lnTo>
                    <a:pt x="86" y="77"/>
                  </a:lnTo>
                  <a:lnTo>
                    <a:pt x="88" y="78"/>
                  </a:lnTo>
                  <a:lnTo>
                    <a:pt x="90" y="79"/>
                  </a:lnTo>
                  <a:lnTo>
                    <a:pt x="92" y="80"/>
                  </a:lnTo>
                  <a:lnTo>
                    <a:pt x="94" y="81"/>
                  </a:lnTo>
                  <a:lnTo>
                    <a:pt x="96" y="82"/>
                  </a:lnTo>
                  <a:lnTo>
                    <a:pt x="98" y="83"/>
                  </a:lnTo>
                  <a:lnTo>
                    <a:pt x="100" y="83"/>
                  </a:lnTo>
                  <a:lnTo>
                    <a:pt x="102" y="84"/>
                  </a:lnTo>
                  <a:lnTo>
                    <a:pt x="104" y="85"/>
                  </a:lnTo>
                  <a:lnTo>
                    <a:pt x="106" y="86"/>
                  </a:lnTo>
                  <a:lnTo>
                    <a:pt x="108" y="87"/>
                  </a:lnTo>
                  <a:lnTo>
                    <a:pt x="110" y="88"/>
                  </a:lnTo>
                  <a:lnTo>
                    <a:pt x="112" y="89"/>
                  </a:lnTo>
                  <a:lnTo>
                    <a:pt x="114" y="90"/>
                  </a:lnTo>
                  <a:lnTo>
                    <a:pt x="116" y="90"/>
                  </a:lnTo>
                  <a:lnTo>
                    <a:pt x="118" y="91"/>
                  </a:lnTo>
                  <a:lnTo>
                    <a:pt x="120" y="92"/>
                  </a:lnTo>
                  <a:lnTo>
                    <a:pt x="122" y="93"/>
                  </a:lnTo>
                  <a:lnTo>
                    <a:pt x="124" y="94"/>
                  </a:lnTo>
                  <a:lnTo>
                    <a:pt x="126" y="95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7"/>
                  </a:lnTo>
                  <a:lnTo>
                    <a:pt x="134" y="98"/>
                  </a:lnTo>
                  <a:lnTo>
                    <a:pt x="136" y="99"/>
                  </a:lnTo>
                  <a:lnTo>
                    <a:pt x="138" y="100"/>
                  </a:lnTo>
                  <a:lnTo>
                    <a:pt x="140" y="101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46" y="103"/>
                  </a:lnTo>
                  <a:lnTo>
                    <a:pt x="148" y="104"/>
                  </a:lnTo>
                  <a:lnTo>
                    <a:pt x="150" y="105"/>
                  </a:lnTo>
                  <a:lnTo>
                    <a:pt x="152" y="106"/>
                  </a:lnTo>
                  <a:lnTo>
                    <a:pt x="154" y="107"/>
                  </a:lnTo>
                  <a:lnTo>
                    <a:pt x="156" y="108"/>
                  </a:lnTo>
                  <a:lnTo>
                    <a:pt x="158" y="109"/>
                  </a:lnTo>
                  <a:lnTo>
                    <a:pt x="160" y="109"/>
                  </a:lnTo>
                  <a:lnTo>
                    <a:pt x="162" y="110"/>
                  </a:lnTo>
                  <a:lnTo>
                    <a:pt x="164" y="111"/>
                  </a:lnTo>
                  <a:lnTo>
                    <a:pt x="166" y="112"/>
                  </a:lnTo>
                  <a:lnTo>
                    <a:pt x="168" y="113"/>
                  </a:lnTo>
                  <a:lnTo>
                    <a:pt x="170" y="114"/>
                  </a:lnTo>
                  <a:lnTo>
                    <a:pt x="172" y="115"/>
                  </a:lnTo>
                  <a:lnTo>
                    <a:pt x="174" y="115"/>
                  </a:lnTo>
                  <a:lnTo>
                    <a:pt x="176" y="116"/>
                  </a:lnTo>
                  <a:lnTo>
                    <a:pt x="178" y="117"/>
                  </a:lnTo>
                  <a:lnTo>
                    <a:pt x="180" y="118"/>
                  </a:lnTo>
                  <a:lnTo>
                    <a:pt x="182" y="119"/>
                  </a:lnTo>
                  <a:lnTo>
                    <a:pt x="184" y="120"/>
                  </a:lnTo>
                  <a:lnTo>
                    <a:pt x="186" y="121"/>
                  </a:lnTo>
                  <a:lnTo>
                    <a:pt x="188" y="122"/>
                  </a:lnTo>
                  <a:lnTo>
                    <a:pt x="190" y="122"/>
                  </a:lnTo>
                  <a:lnTo>
                    <a:pt x="192" y="123"/>
                  </a:lnTo>
                  <a:lnTo>
                    <a:pt x="194" y="124"/>
                  </a:lnTo>
                  <a:lnTo>
                    <a:pt x="196" y="125"/>
                  </a:lnTo>
                  <a:lnTo>
                    <a:pt x="198" y="126"/>
                  </a:lnTo>
                  <a:lnTo>
                    <a:pt x="200" y="127"/>
                  </a:lnTo>
                  <a:lnTo>
                    <a:pt x="202" y="128"/>
                  </a:lnTo>
                  <a:lnTo>
                    <a:pt x="204" y="128"/>
                  </a:lnTo>
                  <a:lnTo>
                    <a:pt x="206" y="129"/>
                  </a:lnTo>
                  <a:lnTo>
                    <a:pt x="208" y="130"/>
                  </a:lnTo>
                  <a:lnTo>
                    <a:pt x="210" y="131"/>
                  </a:lnTo>
                  <a:lnTo>
                    <a:pt x="212" y="132"/>
                  </a:lnTo>
                  <a:lnTo>
                    <a:pt x="214" y="133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20" y="135"/>
                  </a:lnTo>
                  <a:lnTo>
                    <a:pt x="222" y="136"/>
                  </a:lnTo>
                  <a:lnTo>
                    <a:pt x="224" y="137"/>
                  </a:lnTo>
                  <a:lnTo>
                    <a:pt x="226" y="138"/>
                  </a:lnTo>
                  <a:lnTo>
                    <a:pt x="228" y="139"/>
                  </a:lnTo>
                  <a:lnTo>
                    <a:pt x="230" y="140"/>
                  </a:lnTo>
                  <a:lnTo>
                    <a:pt x="232" y="141"/>
                  </a:lnTo>
                  <a:lnTo>
                    <a:pt x="234" y="141"/>
                  </a:lnTo>
                  <a:lnTo>
                    <a:pt x="236" y="142"/>
                  </a:lnTo>
                  <a:lnTo>
                    <a:pt x="238" y="143"/>
                  </a:lnTo>
                  <a:lnTo>
                    <a:pt x="240" y="144"/>
                  </a:lnTo>
                  <a:lnTo>
                    <a:pt x="242" y="145"/>
                  </a:lnTo>
                  <a:lnTo>
                    <a:pt x="244" y="146"/>
                  </a:lnTo>
                  <a:lnTo>
                    <a:pt x="246" y="147"/>
                  </a:lnTo>
                  <a:lnTo>
                    <a:pt x="248" y="147"/>
                  </a:lnTo>
                  <a:lnTo>
                    <a:pt x="250" y="148"/>
                  </a:lnTo>
                  <a:lnTo>
                    <a:pt x="252" y="149"/>
                  </a:lnTo>
                  <a:lnTo>
                    <a:pt x="254" y="150"/>
                  </a:lnTo>
                  <a:lnTo>
                    <a:pt x="256" y="151"/>
                  </a:lnTo>
                  <a:lnTo>
                    <a:pt x="258" y="152"/>
                  </a:lnTo>
                  <a:lnTo>
                    <a:pt x="260" y="153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6" y="155"/>
                  </a:lnTo>
                  <a:lnTo>
                    <a:pt x="268" y="156"/>
                  </a:lnTo>
                  <a:lnTo>
                    <a:pt x="270" y="157"/>
                  </a:lnTo>
                  <a:lnTo>
                    <a:pt x="272" y="158"/>
                  </a:lnTo>
                  <a:lnTo>
                    <a:pt x="274" y="159"/>
                  </a:lnTo>
                  <a:lnTo>
                    <a:pt x="276" y="160"/>
                  </a:lnTo>
                  <a:lnTo>
                    <a:pt x="278" y="160"/>
                  </a:lnTo>
                  <a:lnTo>
                    <a:pt x="280" y="161"/>
                  </a:lnTo>
                  <a:lnTo>
                    <a:pt x="282" y="162"/>
                  </a:lnTo>
                  <a:lnTo>
                    <a:pt x="284" y="163"/>
                  </a:lnTo>
                  <a:lnTo>
                    <a:pt x="286" y="164"/>
                  </a:lnTo>
                  <a:lnTo>
                    <a:pt x="288" y="165"/>
                  </a:lnTo>
                  <a:lnTo>
                    <a:pt x="290" y="166"/>
                  </a:lnTo>
                  <a:lnTo>
                    <a:pt x="292" y="166"/>
                  </a:lnTo>
                  <a:lnTo>
                    <a:pt x="294" y="167"/>
                  </a:lnTo>
                  <a:lnTo>
                    <a:pt x="296" y="168"/>
                  </a:lnTo>
                  <a:lnTo>
                    <a:pt x="298" y="169"/>
                  </a:lnTo>
                  <a:lnTo>
                    <a:pt x="300" y="170"/>
                  </a:lnTo>
                  <a:lnTo>
                    <a:pt x="302" y="171"/>
                  </a:lnTo>
                  <a:lnTo>
                    <a:pt x="304" y="172"/>
                  </a:lnTo>
                  <a:lnTo>
                    <a:pt x="306" y="173"/>
                  </a:lnTo>
                  <a:lnTo>
                    <a:pt x="308" y="173"/>
                  </a:lnTo>
                  <a:lnTo>
                    <a:pt x="310" y="174"/>
                  </a:lnTo>
                  <a:lnTo>
                    <a:pt x="312" y="175"/>
                  </a:lnTo>
                  <a:lnTo>
                    <a:pt x="314" y="176"/>
                  </a:lnTo>
                  <a:lnTo>
                    <a:pt x="316" y="177"/>
                  </a:lnTo>
                  <a:lnTo>
                    <a:pt x="318" y="178"/>
                  </a:lnTo>
                  <a:lnTo>
                    <a:pt x="320" y="179"/>
                  </a:lnTo>
                  <a:lnTo>
                    <a:pt x="322" y="179"/>
                  </a:lnTo>
                  <a:lnTo>
                    <a:pt x="324" y="180"/>
                  </a:lnTo>
                  <a:lnTo>
                    <a:pt x="326" y="181"/>
                  </a:lnTo>
                  <a:lnTo>
                    <a:pt x="328" y="182"/>
                  </a:lnTo>
                  <a:lnTo>
                    <a:pt x="330" y="183"/>
                  </a:lnTo>
                  <a:lnTo>
                    <a:pt x="332" y="184"/>
                  </a:lnTo>
                  <a:lnTo>
                    <a:pt x="334" y="185"/>
                  </a:lnTo>
                  <a:lnTo>
                    <a:pt x="336" y="185"/>
                  </a:lnTo>
                  <a:lnTo>
                    <a:pt x="338" y="186"/>
                  </a:lnTo>
                  <a:lnTo>
                    <a:pt x="340" y="187"/>
                  </a:lnTo>
                  <a:lnTo>
                    <a:pt x="342" y="188"/>
                  </a:lnTo>
                  <a:lnTo>
                    <a:pt x="344" y="189"/>
                  </a:lnTo>
                  <a:lnTo>
                    <a:pt x="346" y="190"/>
                  </a:lnTo>
                  <a:lnTo>
                    <a:pt x="348" y="191"/>
                  </a:lnTo>
                  <a:lnTo>
                    <a:pt x="350" y="192"/>
                  </a:lnTo>
                  <a:lnTo>
                    <a:pt x="352" y="192"/>
                  </a:lnTo>
                  <a:lnTo>
                    <a:pt x="354" y="193"/>
                  </a:lnTo>
                  <a:lnTo>
                    <a:pt x="356" y="194"/>
                  </a:lnTo>
                  <a:lnTo>
                    <a:pt x="358" y="195"/>
                  </a:lnTo>
                  <a:lnTo>
                    <a:pt x="360" y="196"/>
                  </a:lnTo>
                  <a:lnTo>
                    <a:pt x="362" y="197"/>
                  </a:lnTo>
                  <a:lnTo>
                    <a:pt x="364" y="198"/>
                  </a:lnTo>
                  <a:lnTo>
                    <a:pt x="366" y="198"/>
                  </a:lnTo>
                  <a:lnTo>
                    <a:pt x="368" y="199"/>
                  </a:lnTo>
                  <a:lnTo>
                    <a:pt x="370" y="200"/>
                  </a:lnTo>
                  <a:lnTo>
                    <a:pt x="372" y="201"/>
                  </a:lnTo>
                  <a:lnTo>
                    <a:pt x="374" y="202"/>
                  </a:lnTo>
                  <a:lnTo>
                    <a:pt x="376" y="203"/>
                  </a:lnTo>
                  <a:lnTo>
                    <a:pt x="378" y="204"/>
                  </a:lnTo>
                  <a:lnTo>
                    <a:pt x="380" y="205"/>
                  </a:lnTo>
                  <a:lnTo>
                    <a:pt x="382" y="205"/>
                  </a:lnTo>
                  <a:lnTo>
                    <a:pt x="384" y="206"/>
                  </a:lnTo>
                  <a:lnTo>
                    <a:pt x="386" y="207"/>
                  </a:lnTo>
                  <a:lnTo>
                    <a:pt x="388" y="208"/>
                  </a:lnTo>
                  <a:lnTo>
                    <a:pt x="390" y="209"/>
                  </a:lnTo>
                  <a:lnTo>
                    <a:pt x="392" y="210"/>
                  </a:lnTo>
                  <a:lnTo>
                    <a:pt x="394" y="211"/>
                  </a:lnTo>
                  <a:lnTo>
                    <a:pt x="396" y="211"/>
                  </a:lnTo>
                  <a:lnTo>
                    <a:pt x="398" y="212"/>
                  </a:lnTo>
                  <a:lnTo>
                    <a:pt x="400" y="213"/>
                  </a:lnTo>
                  <a:lnTo>
                    <a:pt x="402" y="214"/>
                  </a:lnTo>
                  <a:lnTo>
                    <a:pt x="404" y="215"/>
                  </a:lnTo>
                  <a:lnTo>
                    <a:pt x="406" y="216"/>
                  </a:lnTo>
                  <a:lnTo>
                    <a:pt x="408" y="217"/>
                  </a:lnTo>
                  <a:lnTo>
                    <a:pt x="410" y="217"/>
                  </a:lnTo>
                  <a:lnTo>
                    <a:pt x="412" y="218"/>
                  </a:lnTo>
                  <a:lnTo>
                    <a:pt x="414" y="219"/>
                  </a:lnTo>
                  <a:lnTo>
                    <a:pt x="416" y="220"/>
                  </a:lnTo>
                  <a:lnTo>
                    <a:pt x="418" y="221"/>
                  </a:lnTo>
                  <a:lnTo>
                    <a:pt x="420" y="222"/>
                  </a:lnTo>
                  <a:lnTo>
                    <a:pt x="422" y="223"/>
                  </a:lnTo>
                  <a:lnTo>
                    <a:pt x="424" y="224"/>
                  </a:lnTo>
                  <a:lnTo>
                    <a:pt x="426" y="224"/>
                  </a:lnTo>
                  <a:lnTo>
                    <a:pt x="428" y="225"/>
                  </a:lnTo>
                  <a:lnTo>
                    <a:pt x="430" y="226"/>
                  </a:lnTo>
                  <a:lnTo>
                    <a:pt x="432" y="227"/>
                  </a:lnTo>
                  <a:lnTo>
                    <a:pt x="434" y="228"/>
                  </a:lnTo>
                  <a:lnTo>
                    <a:pt x="436" y="229"/>
                  </a:lnTo>
                  <a:lnTo>
                    <a:pt x="438" y="230"/>
                  </a:lnTo>
                  <a:lnTo>
                    <a:pt x="440" y="230"/>
                  </a:lnTo>
                  <a:lnTo>
                    <a:pt x="442" y="231"/>
                  </a:lnTo>
                  <a:lnTo>
                    <a:pt x="444" y="232"/>
                  </a:lnTo>
                  <a:lnTo>
                    <a:pt x="446" y="233"/>
                  </a:lnTo>
                  <a:lnTo>
                    <a:pt x="448" y="234"/>
                  </a:lnTo>
                  <a:lnTo>
                    <a:pt x="450" y="235"/>
                  </a:lnTo>
                  <a:lnTo>
                    <a:pt x="452" y="236"/>
                  </a:lnTo>
                  <a:lnTo>
                    <a:pt x="454" y="237"/>
                  </a:lnTo>
                  <a:lnTo>
                    <a:pt x="456" y="237"/>
                  </a:lnTo>
                  <a:lnTo>
                    <a:pt x="458" y="238"/>
                  </a:lnTo>
                  <a:lnTo>
                    <a:pt x="460" y="239"/>
                  </a:lnTo>
                  <a:lnTo>
                    <a:pt x="462" y="240"/>
                  </a:lnTo>
                  <a:lnTo>
                    <a:pt x="464" y="241"/>
                  </a:lnTo>
                  <a:lnTo>
                    <a:pt x="466" y="240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4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8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1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5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9"/>
                  </a:lnTo>
                  <a:lnTo>
                    <a:pt x="540" y="208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2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6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90"/>
                  </a:lnTo>
                  <a:lnTo>
                    <a:pt x="584" y="189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3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7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70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8"/>
                  </a:lnTo>
                  <a:lnTo>
                    <a:pt x="658" y="157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1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5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8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2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6"/>
                  </a:lnTo>
                  <a:lnTo>
                    <a:pt x="732" y="125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3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7"/>
                  </a:lnTo>
                  <a:lnTo>
                    <a:pt x="776" y="106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100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4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7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1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5"/>
                  </a:lnTo>
                  <a:lnTo>
                    <a:pt x="850" y="74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8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2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5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9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3"/>
                  </a:lnTo>
                  <a:lnTo>
                    <a:pt x="924" y="42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6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30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4"/>
                  </a:lnTo>
                  <a:lnTo>
                    <a:pt x="968" y="23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7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1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4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6" name="Freeform 108"/>
            <p:cNvSpPr>
              <a:spLocks/>
            </p:cNvSpPr>
            <p:nvPr/>
          </p:nvSpPr>
          <p:spPr bwMode="auto">
            <a:xfrm>
              <a:off x="429" y="1133"/>
              <a:ext cx="2373" cy="2336"/>
            </a:xfrm>
            <a:custGeom>
              <a:avLst/>
              <a:gdLst>
                <a:gd name="T0" fmla="*/ 16 w 1021"/>
                <a:gd name="T1" fmla="*/ 434 h 441"/>
                <a:gd name="T2" fmla="*/ 34 w 1021"/>
                <a:gd name="T3" fmla="*/ 426 h 441"/>
                <a:gd name="T4" fmla="*/ 52 w 1021"/>
                <a:gd name="T5" fmla="*/ 418 h 441"/>
                <a:gd name="T6" fmla="*/ 70 w 1021"/>
                <a:gd name="T7" fmla="*/ 411 h 441"/>
                <a:gd name="T8" fmla="*/ 88 w 1021"/>
                <a:gd name="T9" fmla="*/ 403 h 441"/>
                <a:gd name="T10" fmla="*/ 106 w 1021"/>
                <a:gd name="T11" fmla="*/ 395 h 441"/>
                <a:gd name="T12" fmla="*/ 124 w 1021"/>
                <a:gd name="T13" fmla="*/ 387 h 441"/>
                <a:gd name="T14" fmla="*/ 142 w 1021"/>
                <a:gd name="T15" fmla="*/ 380 h 441"/>
                <a:gd name="T16" fmla="*/ 160 w 1021"/>
                <a:gd name="T17" fmla="*/ 372 h 441"/>
                <a:gd name="T18" fmla="*/ 178 w 1021"/>
                <a:gd name="T19" fmla="*/ 364 h 441"/>
                <a:gd name="T20" fmla="*/ 196 w 1021"/>
                <a:gd name="T21" fmla="*/ 356 h 441"/>
                <a:gd name="T22" fmla="*/ 214 w 1021"/>
                <a:gd name="T23" fmla="*/ 348 h 441"/>
                <a:gd name="T24" fmla="*/ 232 w 1021"/>
                <a:gd name="T25" fmla="*/ 341 h 441"/>
                <a:gd name="T26" fmla="*/ 250 w 1021"/>
                <a:gd name="T27" fmla="*/ 333 h 441"/>
                <a:gd name="T28" fmla="*/ 268 w 1021"/>
                <a:gd name="T29" fmla="*/ 325 h 441"/>
                <a:gd name="T30" fmla="*/ 286 w 1021"/>
                <a:gd name="T31" fmla="*/ 317 h 441"/>
                <a:gd name="T32" fmla="*/ 304 w 1021"/>
                <a:gd name="T33" fmla="*/ 310 h 441"/>
                <a:gd name="T34" fmla="*/ 322 w 1021"/>
                <a:gd name="T35" fmla="*/ 302 h 441"/>
                <a:gd name="T36" fmla="*/ 340 w 1021"/>
                <a:gd name="T37" fmla="*/ 294 h 441"/>
                <a:gd name="T38" fmla="*/ 358 w 1021"/>
                <a:gd name="T39" fmla="*/ 286 h 441"/>
                <a:gd name="T40" fmla="*/ 376 w 1021"/>
                <a:gd name="T41" fmla="*/ 278 h 441"/>
                <a:gd name="T42" fmla="*/ 394 w 1021"/>
                <a:gd name="T43" fmla="*/ 271 h 441"/>
                <a:gd name="T44" fmla="*/ 412 w 1021"/>
                <a:gd name="T45" fmla="*/ 263 h 441"/>
                <a:gd name="T46" fmla="*/ 430 w 1021"/>
                <a:gd name="T47" fmla="*/ 255 h 441"/>
                <a:gd name="T48" fmla="*/ 448 w 1021"/>
                <a:gd name="T49" fmla="*/ 247 h 441"/>
                <a:gd name="T50" fmla="*/ 466 w 1021"/>
                <a:gd name="T51" fmla="*/ 239 h 441"/>
                <a:gd name="T52" fmla="*/ 484 w 1021"/>
                <a:gd name="T53" fmla="*/ 232 h 441"/>
                <a:gd name="T54" fmla="*/ 502 w 1021"/>
                <a:gd name="T55" fmla="*/ 224 h 441"/>
                <a:gd name="T56" fmla="*/ 520 w 1021"/>
                <a:gd name="T57" fmla="*/ 216 h 441"/>
                <a:gd name="T58" fmla="*/ 538 w 1021"/>
                <a:gd name="T59" fmla="*/ 208 h 441"/>
                <a:gd name="T60" fmla="*/ 556 w 1021"/>
                <a:gd name="T61" fmla="*/ 201 h 441"/>
                <a:gd name="T62" fmla="*/ 574 w 1021"/>
                <a:gd name="T63" fmla="*/ 193 h 441"/>
                <a:gd name="T64" fmla="*/ 592 w 1021"/>
                <a:gd name="T65" fmla="*/ 185 h 441"/>
                <a:gd name="T66" fmla="*/ 610 w 1021"/>
                <a:gd name="T67" fmla="*/ 177 h 441"/>
                <a:gd name="T68" fmla="*/ 628 w 1021"/>
                <a:gd name="T69" fmla="*/ 169 h 441"/>
                <a:gd name="T70" fmla="*/ 646 w 1021"/>
                <a:gd name="T71" fmla="*/ 162 h 441"/>
                <a:gd name="T72" fmla="*/ 664 w 1021"/>
                <a:gd name="T73" fmla="*/ 154 h 441"/>
                <a:gd name="T74" fmla="*/ 682 w 1021"/>
                <a:gd name="T75" fmla="*/ 146 h 441"/>
                <a:gd name="T76" fmla="*/ 700 w 1021"/>
                <a:gd name="T77" fmla="*/ 138 h 441"/>
                <a:gd name="T78" fmla="*/ 718 w 1021"/>
                <a:gd name="T79" fmla="*/ 131 h 441"/>
                <a:gd name="T80" fmla="*/ 736 w 1021"/>
                <a:gd name="T81" fmla="*/ 123 h 441"/>
                <a:gd name="T82" fmla="*/ 754 w 1021"/>
                <a:gd name="T83" fmla="*/ 115 h 441"/>
                <a:gd name="T84" fmla="*/ 772 w 1021"/>
                <a:gd name="T85" fmla="*/ 107 h 441"/>
                <a:gd name="T86" fmla="*/ 790 w 1021"/>
                <a:gd name="T87" fmla="*/ 99 h 441"/>
                <a:gd name="T88" fmla="*/ 808 w 1021"/>
                <a:gd name="T89" fmla="*/ 92 h 441"/>
                <a:gd name="T90" fmla="*/ 826 w 1021"/>
                <a:gd name="T91" fmla="*/ 84 h 441"/>
                <a:gd name="T92" fmla="*/ 844 w 1021"/>
                <a:gd name="T93" fmla="*/ 76 h 441"/>
                <a:gd name="T94" fmla="*/ 862 w 1021"/>
                <a:gd name="T95" fmla="*/ 68 h 441"/>
                <a:gd name="T96" fmla="*/ 880 w 1021"/>
                <a:gd name="T97" fmla="*/ 61 h 441"/>
                <a:gd name="T98" fmla="*/ 898 w 1021"/>
                <a:gd name="T99" fmla="*/ 53 h 441"/>
                <a:gd name="T100" fmla="*/ 916 w 1021"/>
                <a:gd name="T101" fmla="*/ 45 h 441"/>
                <a:gd name="T102" fmla="*/ 934 w 1021"/>
                <a:gd name="T103" fmla="*/ 37 h 441"/>
                <a:gd name="T104" fmla="*/ 952 w 1021"/>
                <a:gd name="T105" fmla="*/ 29 h 441"/>
                <a:gd name="T106" fmla="*/ 970 w 1021"/>
                <a:gd name="T107" fmla="*/ 22 h 441"/>
                <a:gd name="T108" fmla="*/ 988 w 1021"/>
                <a:gd name="T109" fmla="*/ 14 h 441"/>
                <a:gd name="T110" fmla="*/ 1006 w 1021"/>
                <a:gd name="T111" fmla="*/ 6 h 4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441"/>
                <a:gd name="T170" fmla="*/ 1021 w 1021"/>
                <a:gd name="T171" fmla="*/ 441 h 4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441">
                  <a:moveTo>
                    <a:pt x="0" y="441"/>
                  </a:moveTo>
                  <a:lnTo>
                    <a:pt x="2" y="440"/>
                  </a:lnTo>
                  <a:lnTo>
                    <a:pt x="4" y="439"/>
                  </a:lnTo>
                  <a:lnTo>
                    <a:pt x="6" y="438"/>
                  </a:lnTo>
                  <a:lnTo>
                    <a:pt x="8" y="437"/>
                  </a:lnTo>
                  <a:lnTo>
                    <a:pt x="10" y="437"/>
                  </a:lnTo>
                  <a:lnTo>
                    <a:pt x="12" y="436"/>
                  </a:lnTo>
                  <a:lnTo>
                    <a:pt x="14" y="435"/>
                  </a:lnTo>
                  <a:lnTo>
                    <a:pt x="16" y="434"/>
                  </a:lnTo>
                  <a:lnTo>
                    <a:pt x="18" y="433"/>
                  </a:lnTo>
                  <a:lnTo>
                    <a:pt x="20" y="432"/>
                  </a:lnTo>
                  <a:lnTo>
                    <a:pt x="22" y="431"/>
                  </a:lnTo>
                  <a:lnTo>
                    <a:pt x="24" y="431"/>
                  </a:lnTo>
                  <a:lnTo>
                    <a:pt x="26" y="430"/>
                  </a:lnTo>
                  <a:lnTo>
                    <a:pt x="28" y="429"/>
                  </a:lnTo>
                  <a:lnTo>
                    <a:pt x="30" y="428"/>
                  </a:lnTo>
                  <a:lnTo>
                    <a:pt x="32" y="427"/>
                  </a:lnTo>
                  <a:lnTo>
                    <a:pt x="34" y="426"/>
                  </a:lnTo>
                  <a:lnTo>
                    <a:pt x="36" y="425"/>
                  </a:lnTo>
                  <a:lnTo>
                    <a:pt x="38" y="424"/>
                  </a:lnTo>
                  <a:lnTo>
                    <a:pt x="40" y="424"/>
                  </a:lnTo>
                  <a:lnTo>
                    <a:pt x="42" y="423"/>
                  </a:lnTo>
                  <a:lnTo>
                    <a:pt x="44" y="422"/>
                  </a:lnTo>
                  <a:lnTo>
                    <a:pt x="46" y="421"/>
                  </a:lnTo>
                  <a:lnTo>
                    <a:pt x="48" y="420"/>
                  </a:lnTo>
                  <a:lnTo>
                    <a:pt x="50" y="419"/>
                  </a:lnTo>
                  <a:lnTo>
                    <a:pt x="52" y="418"/>
                  </a:lnTo>
                  <a:lnTo>
                    <a:pt x="54" y="418"/>
                  </a:lnTo>
                  <a:lnTo>
                    <a:pt x="56" y="417"/>
                  </a:lnTo>
                  <a:lnTo>
                    <a:pt x="58" y="416"/>
                  </a:lnTo>
                  <a:lnTo>
                    <a:pt x="60" y="415"/>
                  </a:lnTo>
                  <a:lnTo>
                    <a:pt x="62" y="414"/>
                  </a:lnTo>
                  <a:lnTo>
                    <a:pt x="64" y="413"/>
                  </a:lnTo>
                  <a:lnTo>
                    <a:pt x="66" y="412"/>
                  </a:lnTo>
                  <a:lnTo>
                    <a:pt x="68" y="412"/>
                  </a:lnTo>
                  <a:lnTo>
                    <a:pt x="70" y="411"/>
                  </a:lnTo>
                  <a:lnTo>
                    <a:pt x="72" y="410"/>
                  </a:lnTo>
                  <a:lnTo>
                    <a:pt x="74" y="409"/>
                  </a:lnTo>
                  <a:lnTo>
                    <a:pt x="76" y="408"/>
                  </a:lnTo>
                  <a:lnTo>
                    <a:pt x="78" y="407"/>
                  </a:lnTo>
                  <a:lnTo>
                    <a:pt x="80" y="406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6" y="404"/>
                  </a:lnTo>
                  <a:lnTo>
                    <a:pt x="88" y="403"/>
                  </a:lnTo>
                  <a:lnTo>
                    <a:pt x="90" y="402"/>
                  </a:lnTo>
                  <a:lnTo>
                    <a:pt x="92" y="401"/>
                  </a:lnTo>
                  <a:lnTo>
                    <a:pt x="94" y="400"/>
                  </a:lnTo>
                  <a:lnTo>
                    <a:pt x="96" y="399"/>
                  </a:lnTo>
                  <a:lnTo>
                    <a:pt x="98" y="399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4" y="396"/>
                  </a:lnTo>
                  <a:lnTo>
                    <a:pt x="106" y="395"/>
                  </a:lnTo>
                  <a:lnTo>
                    <a:pt x="108" y="394"/>
                  </a:lnTo>
                  <a:lnTo>
                    <a:pt x="110" y="393"/>
                  </a:lnTo>
                  <a:lnTo>
                    <a:pt x="112" y="393"/>
                  </a:lnTo>
                  <a:lnTo>
                    <a:pt x="114" y="392"/>
                  </a:lnTo>
                  <a:lnTo>
                    <a:pt x="116" y="391"/>
                  </a:lnTo>
                  <a:lnTo>
                    <a:pt x="118" y="390"/>
                  </a:lnTo>
                  <a:lnTo>
                    <a:pt x="120" y="389"/>
                  </a:lnTo>
                  <a:lnTo>
                    <a:pt x="122" y="388"/>
                  </a:lnTo>
                  <a:lnTo>
                    <a:pt x="124" y="387"/>
                  </a:lnTo>
                  <a:lnTo>
                    <a:pt x="126" y="386"/>
                  </a:lnTo>
                  <a:lnTo>
                    <a:pt x="128" y="386"/>
                  </a:lnTo>
                  <a:lnTo>
                    <a:pt x="130" y="385"/>
                  </a:lnTo>
                  <a:lnTo>
                    <a:pt x="132" y="384"/>
                  </a:lnTo>
                  <a:lnTo>
                    <a:pt x="134" y="383"/>
                  </a:lnTo>
                  <a:lnTo>
                    <a:pt x="136" y="382"/>
                  </a:lnTo>
                  <a:lnTo>
                    <a:pt x="138" y="381"/>
                  </a:lnTo>
                  <a:lnTo>
                    <a:pt x="140" y="380"/>
                  </a:lnTo>
                  <a:lnTo>
                    <a:pt x="142" y="380"/>
                  </a:lnTo>
                  <a:lnTo>
                    <a:pt x="144" y="379"/>
                  </a:lnTo>
                  <a:lnTo>
                    <a:pt x="146" y="378"/>
                  </a:lnTo>
                  <a:lnTo>
                    <a:pt x="148" y="377"/>
                  </a:lnTo>
                  <a:lnTo>
                    <a:pt x="150" y="376"/>
                  </a:lnTo>
                  <a:lnTo>
                    <a:pt x="152" y="375"/>
                  </a:lnTo>
                  <a:lnTo>
                    <a:pt x="154" y="374"/>
                  </a:lnTo>
                  <a:lnTo>
                    <a:pt x="156" y="373"/>
                  </a:lnTo>
                  <a:lnTo>
                    <a:pt x="158" y="373"/>
                  </a:lnTo>
                  <a:lnTo>
                    <a:pt x="160" y="372"/>
                  </a:lnTo>
                  <a:lnTo>
                    <a:pt x="162" y="371"/>
                  </a:lnTo>
                  <a:lnTo>
                    <a:pt x="164" y="370"/>
                  </a:lnTo>
                  <a:lnTo>
                    <a:pt x="166" y="369"/>
                  </a:lnTo>
                  <a:lnTo>
                    <a:pt x="168" y="368"/>
                  </a:lnTo>
                  <a:lnTo>
                    <a:pt x="170" y="367"/>
                  </a:lnTo>
                  <a:lnTo>
                    <a:pt x="172" y="367"/>
                  </a:lnTo>
                  <a:lnTo>
                    <a:pt x="174" y="366"/>
                  </a:lnTo>
                  <a:lnTo>
                    <a:pt x="176" y="365"/>
                  </a:lnTo>
                  <a:lnTo>
                    <a:pt x="178" y="364"/>
                  </a:lnTo>
                  <a:lnTo>
                    <a:pt x="180" y="363"/>
                  </a:lnTo>
                  <a:lnTo>
                    <a:pt x="182" y="362"/>
                  </a:lnTo>
                  <a:lnTo>
                    <a:pt x="184" y="361"/>
                  </a:lnTo>
                  <a:lnTo>
                    <a:pt x="186" y="361"/>
                  </a:lnTo>
                  <a:lnTo>
                    <a:pt x="188" y="360"/>
                  </a:lnTo>
                  <a:lnTo>
                    <a:pt x="190" y="359"/>
                  </a:lnTo>
                  <a:lnTo>
                    <a:pt x="192" y="358"/>
                  </a:lnTo>
                  <a:lnTo>
                    <a:pt x="194" y="357"/>
                  </a:lnTo>
                  <a:lnTo>
                    <a:pt x="196" y="356"/>
                  </a:lnTo>
                  <a:lnTo>
                    <a:pt x="198" y="355"/>
                  </a:lnTo>
                  <a:lnTo>
                    <a:pt x="200" y="354"/>
                  </a:lnTo>
                  <a:lnTo>
                    <a:pt x="202" y="354"/>
                  </a:lnTo>
                  <a:lnTo>
                    <a:pt x="204" y="353"/>
                  </a:lnTo>
                  <a:lnTo>
                    <a:pt x="206" y="352"/>
                  </a:lnTo>
                  <a:lnTo>
                    <a:pt x="208" y="351"/>
                  </a:lnTo>
                  <a:lnTo>
                    <a:pt x="210" y="350"/>
                  </a:lnTo>
                  <a:lnTo>
                    <a:pt x="212" y="349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18" y="347"/>
                  </a:lnTo>
                  <a:lnTo>
                    <a:pt x="220" y="346"/>
                  </a:lnTo>
                  <a:lnTo>
                    <a:pt x="222" y="345"/>
                  </a:lnTo>
                  <a:lnTo>
                    <a:pt x="224" y="344"/>
                  </a:lnTo>
                  <a:lnTo>
                    <a:pt x="226" y="343"/>
                  </a:lnTo>
                  <a:lnTo>
                    <a:pt x="228" y="342"/>
                  </a:lnTo>
                  <a:lnTo>
                    <a:pt x="230" y="341"/>
                  </a:lnTo>
                  <a:lnTo>
                    <a:pt x="232" y="341"/>
                  </a:lnTo>
                  <a:lnTo>
                    <a:pt x="234" y="340"/>
                  </a:lnTo>
                  <a:lnTo>
                    <a:pt x="236" y="339"/>
                  </a:lnTo>
                  <a:lnTo>
                    <a:pt x="238" y="338"/>
                  </a:lnTo>
                  <a:lnTo>
                    <a:pt x="240" y="337"/>
                  </a:lnTo>
                  <a:lnTo>
                    <a:pt x="242" y="336"/>
                  </a:lnTo>
                  <a:lnTo>
                    <a:pt x="244" y="335"/>
                  </a:lnTo>
                  <a:lnTo>
                    <a:pt x="246" y="335"/>
                  </a:lnTo>
                  <a:lnTo>
                    <a:pt x="248" y="334"/>
                  </a:lnTo>
                  <a:lnTo>
                    <a:pt x="250" y="333"/>
                  </a:lnTo>
                  <a:lnTo>
                    <a:pt x="252" y="332"/>
                  </a:lnTo>
                  <a:lnTo>
                    <a:pt x="254" y="331"/>
                  </a:lnTo>
                  <a:lnTo>
                    <a:pt x="256" y="330"/>
                  </a:lnTo>
                  <a:lnTo>
                    <a:pt x="258" y="329"/>
                  </a:lnTo>
                  <a:lnTo>
                    <a:pt x="260" y="329"/>
                  </a:lnTo>
                  <a:lnTo>
                    <a:pt x="262" y="328"/>
                  </a:lnTo>
                  <a:lnTo>
                    <a:pt x="264" y="327"/>
                  </a:lnTo>
                  <a:lnTo>
                    <a:pt x="266" y="326"/>
                  </a:lnTo>
                  <a:lnTo>
                    <a:pt x="268" y="325"/>
                  </a:lnTo>
                  <a:lnTo>
                    <a:pt x="270" y="324"/>
                  </a:lnTo>
                  <a:lnTo>
                    <a:pt x="272" y="323"/>
                  </a:lnTo>
                  <a:lnTo>
                    <a:pt x="274" y="322"/>
                  </a:lnTo>
                  <a:lnTo>
                    <a:pt x="276" y="322"/>
                  </a:lnTo>
                  <a:lnTo>
                    <a:pt x="278" y="321"/>
                  </a:lnTo>
                  <a:lnTo>
                    <a:pt x="280" y="320"/>
                  </a:lnTo>
                  <a:lnTo>
                    <a:pt x="282" y="319"/>
                  </a:lnTo>
                  <a:lnTo>
                    <a:pt x="284" y="318"/>
                  </a:lnTo>
                  <a:lnTo>
                    <a:pt x="286" y="317"/>
                  </a:lnTo>
                  <a:lnTo>
                    <a:pt x="288" y="316"/>
                  </a:lnTo>
                  <a:lnTo>
                    <a:pt x="290" y="316"/>
                  </a:lnTo>
                  <a:lnTo>
                    <a:pt x="292" y="315"/>
                  </a:lnTo>
                  <a:lnTo>
                    <a:pt x="294" y="314"/>
                  </a:lnTo>
                  <a:lnTo>
                    <a:pt x="296" y="313"/>
                  </a:lnTo>
                  <a:lnTo>
                    <a:pt x="298" y="312"/>
                  </a:lnTo>
                  <a:lnTo>
                    <a:pt x="300" y="311"/>
                  </a:lnTo>
                  <a:lnTo>
                    <a:pt x="302" y="310"/>
                  </a:lnTo>
                  <a:lnTo>
                    <a:pt x="304" y="310"/>
                  </a:lnTo>
                  <a:lnTo>
                    <a:pt x="306" y="309"/>
                  </a:lnTo>
                  <a:lnTo>
                    <a:pt x="308" y="308"/>
                  </a:lnTo>
                  <a:lnTo>
                    <a:pt x="310" y="307"/>
                  </a:lnTo>
                  <a:lnTo>
                    <a:pt x="312" y="306"/>
                  </a:lnTo>
                  <a:lnTo>
                    <a:pt x="314" y="305"/>
                  </a:lnTo>
                  <a:lnTo>
                    <a:pt x="316" y="304"/>
                  </a:lnTo>
                  <a:lnTo>
                    <a:pt x="318" y="303"/>
                  </a:lnTo>
                  <a:lnTo>
                    <a:pt x="320" y="303"/>
                  </a:lnTo>
                  <a:lnTo>
                    <a:pt x="322" y="302"/>
                  </a:lnTo>
                  <a:lnTo>
                    <a:pt x="324" y="301"/>
                  </a:lnTo>
                  <a:lnTo>
                    <a:pt x="326" y="300"/>
                  </a:lnTo>
                  <a:lnTo>
                    <a:pt x="328" y="299"/>
                  </a:lnTo>
                  <a:lnTo>
                    <a:pt x="330" y="298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6" y="296"/>
                  </a:lnTo>
                  <a:lnTo>
                    <a:pt x="338" y="295"/>
                  </a:lnTo>
                  <a:lnTo>
                    <a:pt x="340" y="294"/>
                  </a:lnTo>
                  <a:lnTo>
                    <a:pt x="342" y="293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8" y="290"/>
                  </a:lnTo>
                  <a:lnTo>
                    <a:pt x="350" y="290"/>
                  </a:lnTo>
                  <a:lnTo>
                    <a:pt x="352" y="289"/>
                  </a:lnTo>
                  <a:lnTo>
                    <a:pt x="354" y="288"/>
                  </a:lnTo>
                  <a:lnTo>
                    <a:pt x="356" y="287"/>
                  </a:lnTo>
                  <a:lnTo>
                    <a:pt x="358" y="286"/>
                  </a:lnTo>
                  <a:lnTo>
                    <a:pt x="360" y="285"/>
                  </a:lnTo>
                  <a:lnTo>
                    <a:pt x="362" y="284"/>
                  </a:lnTo>
                  <a:lnTo>
                    <a:pt x="364" y="284"/>
                  </a:lnTo>
                  <a:lnTo>
                    <a:pt x="366" y="283"/>
                  </a:lnTo>
                  <a:lnTo>
                    <a:pt x="368" y="282"/>
                  </a:lnTo>
                  <a:lnTo>
                    <a:pt x="370" y="281"/>
                  </a:lnTo>
                  <a:lnTo>
                    <a:pt x="372" y="280"/>
                  </a:lnTo>
                  <a:lnTo>
                    <a:pt x="374" y="279"/>
                  </a:lnTo>
                  <a:lnTo>
                    <a:pt x="376" y="278"/>
                  </a:lnTo>
                  <a:lnTo>
                    <a:pt x="378" y="278"/>
                  </a:lnTo>
                  <a:lnTo>
                    <a:pt x="380" y="277"/>
                  </a:lnTo>
                  <a:lnTo>
                    <a:pt x="382" y="276"/>
                  </a:lnTo>
                  <a:lnTo>
                    <a:pt x="384" y="275"/>
                  </a:lnTo>
                  <a:lnTo>
                    <a:pt x="386" y="274"/>
                  </a:lnTo>
                  <a:lnTo>
                    <a:pt x="388" y="273"/>
                  </a:lnTo>
                  <a:lnTo>
                    <a:pt x="390" y="272"/>
                  </a:lnTo>
                  <a:lnTo>
                    <a:pt x="392" y="271"/>
                  </a:lnTo>
                  <a:lnTo>
                    <a:pt x="394" y="271"/>
                  </a:lnTo>
                  <a:lnTo>
                    <a:pt x="396" y="270"/>
                  </a:lnTo>
                  <a:lnTo>
                    <a:pt x="398" y="269"/>
                  </a:lnTo>
                  <a:lnTo>
                    <a:pt x="400" y="268"/>
                  </a:lnTo>
                  <a:lnTo>
                    <a:pt x="402" y="267"/>
                  </a:lnTo>
                  <a:lnTo>
                    <a:pt x="404" y="266"/>
                  </a:lnTo>
                  <a:lnTo>
                    <a:pt x="406" y="265"/>
                  </a:lnTo>
                  <a:lnTo>
                    <a:pt x="408" y="265"/>
                  </a:lnTo>
                  <a:lnTo>
                    <a:pt x="410" y="264"/>
                  </a:lnTo>
                  <a:lnTo>
                    <a:pt x="412" y="263"/>
                  </a:lnTo>
                  <a:lnTo>
                    <a:pt x="414" y="262"/>
                  </a:lnTo>
                  <a:lnTo>
                    <a:pt x="416" y="261"/>
                  </a:lnTo>
                  <a:lnTo>
                    <a:pt x="418" y="260"/>
                  </a:lnTo>
                  <a:lnTo>
                    <a:pt x="420" y="259"/>
                  </a:lnTo>
                  <a:lnTo>
                    <a:pt x="422" y="258"/>
                  </a:lnTo>
                  <a:lnTo>
                    <a:pt x="424" y="258"/>
                  </a:lnTo>
                  <a:lnTo>
                    <a:pt x="426" y="257"/>
                  </a:lnTo>
                  <a:lnTo>
                    <a:pt x="428" y="256"/>
                  </a:lnTo>
                  <a:lnTo>
                    <a:pt x="430" y="255"/>
                  </a:lnTo>
                  <a:lnTo>
                    <a:pt x="432" y="254"/>
                  </a:lnTo>
                  <a:lnTo>
                    <a:pt x="434" y="253"/>
                  </a:lnTo>
                  <a:lnTo>
                    <a:pt x="436" y="252"/>
                  </a:lnTo>
                  <a:lnTo>
                    <a:pt x="438" y="252"/>
                  </a:lnTo>
                  <a:lnTo>
                    <a:pt x="440" y="251"/>
                  </a:lnTo>
                  <a:lnTo>
                    <a:pt x="442" y="250"/>
                  </a:lnTo>
                  <a:lnTo>
                    <a:pt x="444" y="249"/>
                  </a:lnTo>
                  <a:lnTo>
                    <a:pt x="446" y="248"/>
                  </a:lnTo>
                  <a:lnTo>
                    <a:pt x="448" y="247"/>
                  </a:lnTo>
                  <a:lnTo>
                    <a:pt x="450" y="246"/>
                  </a:lnTo>
                  <a:lnTo>
                    <a:pt x="452" y="246"/>
                  </a:lnTo>
                  <a:lnTo>
                    <a:pt x="454" y="245"/>
                  </a:lnTo>
                  <a:lnTo>
                    <a:pt x="456" y="244"/>
                  </a:lnTo>
                  <a:lnTo>
                    <a:pt x="458" y="243"/>
                  </a:lnTo>
                  <a:lnTo>
                    <a:pt x="460" y="242"/>
                  </a:lnTo>
                  <a:lnTo>
                    <a:pt x="462" y="241"/>
                  </a:lnTo>
                  <a:lnTo>
                    <a:pt x="464" y="240"/>
                  </a:lnTo>
                  <a:lnTo>
                    <a:pt x="466" y="239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3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7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0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4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8"/>
                  </a:lnTo>
                  <a:lnTo>
                    <a:pt x="540" y="207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1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5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89"/>
                  </a:lnTo>
                  <a:lnTo>
                    <a:pt x="584" y="188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2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6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69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3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7"/>
                  </a:lnTo>
                  <a:lnTo>
                    <a:pt x="658" y="156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0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4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7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1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5"/>
                  </a:lnTo>
                  <a:lnTo>
                    <a:pt x="732" y="124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2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6"/>
                  </a:lnTo>
                  <a:lnTo>
                    <a:pt x="776" y="105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99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3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6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0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4"/>
                  </a:lnTo>
                  <a:lnTo>
                    <a:pt x="850" y="73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7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1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4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8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2"/>
                  </a:lnTo>
                  <a:lnTo>
                    <a:pt x="924" y="41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29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3"/>
                  </a:lnTo>
                  <a:lnTo>
                    <a:pt x="968" y="22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6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0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3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7" name="Rectangle 10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156" name="Group 112"/>
          <p:cNvGrpSpPr>
            <a:grpSpLocks noChangeAspect="1"/>
          </p:cNvGrpSpPr>
          <p:nvPr/>
        </p:nvGrpSpPr>
        <p:grpSpPr bwMode="auto">
          <a:xfrm>
            <a:off x="4981575" y="1797050"/>
            <a:ext cx="3776663" cy="4025900"/>
            <a:chOff x="3138" y="1132"/>
            <a:chExt cx="2379" cy="2536"/>
          </a:xfrm>
        </p:grpSpPr>
        <p:sp>
          <p:nvSpPr>
            <p:cNvPr id="6171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138" y="1132"/>
              <a:ext cx="2379" cy="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Rectangle 113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114"/>
            <p:cNvSpPr>
              <a:spLocks noChangeShapeType="1"/>
            </p:cNvSpPr>
            <p:nvPr/>
          </p:nvSpPr>
          <p:spPr bwMode="auto">
            <a:xfrm flipV="1">
              <a:off x="335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15"/>
            <p:cNvSpPr>
              <a:spLocks noChangeShapeType="1"/>
            </p:cNvSpPr>
            <p:nvPr/>
          </p:nvSpPr>
          <p:spPr bwMode="auto">
            <a:xfrm flipV="1">
              <a:off x="335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16"/>
            <p:cNvSpPr>
              <a:spLocks noChangeShapeType="1"/>
            </p:cNvSpPr>
            <p:nvPr/>
          </p:nvSpPr>
          <p:spPr bwMode="auto">
            <a:xfrm flipV="1">
              <a:off x="357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17"/>
            <p:cNvSpPr>
              <a:spLocks noChangeShapeType="1"/>
            </p:cNvSpPr>
            <p:nvPr/>
          </p:nvSpPr>
          <p:spPr bwMode="auto">
            <a:xfrm flipV="1">
              <a:off x="357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18"/>
            <p:cNvSpPr>
              <a:spLocks noChangeShapeType="1"/>
            </p:cNvSpPr>
            <p:nvPr/>
          </p:nvSpPr>
          <p:spPr bwMode="auto">
            <a:xfrm flipV="1">
              <a:off x="378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19"/>
            <p:cNvSpPr>
              <a:spLocks noChangeShapeType="1"/>
            </p:cNvSpPr>
            <p:nvPr/>
          </p:nvSpPr>
          <p:spPr bwMode="auto">
            <a:xfrm flipV="1">
              <a:off x="378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20"/>
            <p:cNvSpPr>
              <a:spLocks noChangeShapeType="1"/>
            </p:cNvSpPr>
            <p:nvPr/>
          </p:nvSpPr>
          <p:spPr bwMode="auto">
            <a:xfrm flipV="1">
              <a:off x="421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21"/>
            <p:cNvSpPr>
              <a:spLocks noChangeShapeType="1"/>
            </p:cNvSpPr>
            <p:nvPr/>
          </p:nvSpPr>
          <p:spPr bwMode="auto">
            <a:xfrm flipV="1">
              <a:off x="4221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122"/>
            <p:cNvSpPr>
              <a:spLocks noChangeShapeType="1"/>
            </p:cNvSpPr>
            <p:nvPr/>
          </p:nvSpPr>
          <p:spPr bwMode="auto">
            <a:xfrm flipV="1">
              <a:off x="443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123"/>
            <p:cNvSpPr>
              <a:spLocks noChangeShapeType="1"/>
            </p:cNvSpPr>
            <p:nvPr/>
          </p:nvSpPr>
          <p:spPr bwMode="auto">
            <a:xfrm flipV="1">
              <a:off x="443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24"/>
            <p:cNvSpPr>
              <a:spLocks noChangeShapeType="1"/>
            </p:cNvSpPr>
            <p:nvPr/>
          </p:nvSpPr>
          <p:spPr bwMode="auto">
            <a:xfrm flipV="1">
              <a:off x="464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25"/>
            <p:cNvSpPr>
              <a:spLocks noChangeShapeType="1"/>
            </p:cNvSpPr>
            <p:nvPr/>
          </p:nvSpPr>
          <p:spPr bwMode="auto">
            <a:xfrm flipV="1">
              <a:off x="465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26"/>
            <p:cNvSpPr>
              <a:spLocks noChangeShapeType="1"/>
            </p:cNvSpPr>
            <p:nvPr/>
          </p:nvSpPr>
          <p:spPr bwMode="auto">
            <a:xfrm flipV="1">
              <a:off x="486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27"/>
            <p:cNvSpPr>
              <a:spLocks noChangeShapeType="1"/>
            </p:cNvSpPr>
            <p:nvPr/>
          </p:nvSpPr>
          <p:spPr bwMode="auto">
            <a:xfrm flipV="1">
              <a:off x="486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28"/>
            <p:cNvSpPr>
              <a:spLocks noChangeShapeType="1"/>
            </p:cNvSpPr>
            <p:nvPr/>
          </p:nvSpPr>
          <p:spPr bwMode="auto">
            <a:xfrm flipV="1">
              <a:off x="508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29"/>
            <p:cNvSpPr>
              <a:spLocks noChangeShapeType="1"/>
            </p:cNvSpPr>
            <p:nvPr/>
          </p:nvSpPr>
          <p:spPr bwMode="auto">
            <a:xfrm flipV="1">
              <a:off x="5083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130"/>
            <p:cNvSpPr>
              <a:spLocks noChangeShapeType="1"/>
            </p:cNvSpPr>
            <p:nvPr/>
          </p:nvSpPr>
          <p:spPr bwMode="auto">
            <a:xfrm flipV="1">
              <a:off x="529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131"/>
            <p:cNvSpPr>
              <a:spLocks noChangeShapeType="1"/>
            </p:cNvSpPr>
            <p:nvPr/>
          </p:nvSpPr>
          <p:spPr bwMode="auto">
            <a:xfrm flipV="1">
              <a:off x="529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132"/>
            <p:cNvSpPr>
              <a:spLocks noChangeShapeType="1"/>
            </p:cNvSpPr>
            <p:nvPr/>
          </p:nvSpPr>
          <p:spPr bwMode="auto">
            <a:xfrm>
              <a:off x="3143" y="344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33"/>
            <p:cNvSpPr>
              <a:spLocks noChangeShapeType="1"/>
            </p:cNvSpPr>
            <p:nvPr/>
          </p:nvSpPr>
          <p:spPr bwMode="auto">
            <a:xfrm>
              <a:off x="3143" y="344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134"/>
            <p:cNvSpPr>
              <a:spLocks noChangeShapeType="1"/>
            </p:cNvSpPr>
            <p:nvPr/>
          </p:nvSpPr>
          <p:spPr bwMode="auto">
            <a:xfrm>
              <a:off x="3143" y="323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135"/>
            <p:cNvSpPr>
              <a:spLocks noChangeShapeType="1"/>
            </p:cNvSpPr>
            <p:nvPr/>
          </p:nvSpPr>
          <p:spPr bwMode="auto">
            <a:xfrm>
              <a:off x="3143" y="323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136"/>
            <p:cNvSpPr>
              <a:spLocks noChangeShapeType="1"/>
            </p:cNvSpPr>
            <p:nvPr/>
          </p:nvSpPr>
          <p:spPr bwMode="auto">
            <a:xfrm>
              <a:off x="3143" y="302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Line 137"/>
            <p:cNvSpPr>
              <a:spLocks noChangeShapeType="1"/>
            </p:cNvSpPr>
            <p:nvPr/>
          </p:nvSpPr>
          <p:spPr bwMode="auto">
            <a:xfrm>
              <a:off x="3143" y="303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Line 138"/>
            <p:cNvSpPr>
              <a:spLocks noChangeShapeType="1"/>
            </p:cNvSpPr>
            <p:nvPr/>
          </p:nvSpPr>
          <p:spPr bwMode="auto">
            <a:xfrm>
              <a:off x="3143" y="260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Line 139"/>
            <p:cNvSpPr>
              <a:spLocks noChangeShapeType="1"/>
            </p:cNvSpPr>
            <p:nvPr/>
          </p:nvSpPr>
          <p:spPr bwMode="auto">
            <a:xfrm>
              <a:off x="3143" y="261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140"/>
            <p:cNvSpPr>
              <a:spLocks noChangeShapeType="1"/>
            </p:cNvSpPr>
            <p:nvPr/>
          </p:nvSpPr>
          <p:spPr bwMode="auto">
            <a:xfrm>
              <a:off x="3143" y="239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141"/>
            <p:cNvSpPr>
              <a:spLocks noChangeShapeType="1"/>
            </p:cNvSpPr>
            <p:nvPr/>
          </p:nvSpPr>
          <p:spPr bwMode="auto">
            <a:xfrm>
              <a:off x="3143" y="239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142"/>
            <p:cNvSpPr>
              <a:spLocks noChangeShapeType="1"/>
            </p:cNvSpPr>
            <p:nvPr/>
          </p:nvSpPr>
          <p:spPr bwMode="auto">
            <a:xfrm>
              <a:off x="3143" y="218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Line 143"/>
            <p:cNvSpPr>
              <a:spLocks noChangeShapeType="1"/>
            </p:cNvSpPr>
            <p:nvPr/>
          </p:nvSpPr>
          <p:spPr bwMode="auto">
            <a:xfrm>
              <a:off x="3143" y="218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3" name="Line 144"/>
            <p:cNvSpPr>
              <a:spLocks noChangeShapeType="1"/>
            </p:cNvSpPr>
            <p:nvPr/>
          </p:nvSpPr>
          <p:spPr bwMode="auto">
            <a:xfrm>
              <a:off x="3143" y="197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Line 145"/>
            <p:cNvSpPr>
              <a:spLocks noChangeShapeType="1"/>
            </p:cNvSpPr>
            <p:nvPr/>
          </p:nvSpPr>
          <p:spPr bwMode="auto">
            <a:xfrm>
              <a:off x="3143" y="197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5" name="Line 146"/>
            <p:cNvSpPr>
              <a:spLocks noChangeShapeType="1"/>
            </p:cNvSpPr>
            <p:nvPr/>
          </p:nvSpPr>
          <p:spPr bwMode="auto">
            <a:xfrm>
              <a:off x="3143" y="176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Line 147"/>
            <p:cNvSpPr>
              <a:spLocks noChangeShapeType="1"/>
            </p:cNvSpPr>
            <p:nvPr/>
          </p:nvSpPr>
          <p:spPr bwMode="auto">
            <a:xfrm>
              <a:off x="3143" y="177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Line 148"/>
            <p:cNvSpPr>
              <a:spLocks noChangeShapeType="1"/>
            </p:cNvSpPr>
            <p:nvPr/>
          </p:nvSpPr>
          <p:spPr bwMode="auto">
            <a:xfrm>
              <a:off x="3143" y="155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Line 149"/>
            <p:cNvSpPr>
              <a:spLocks noChangeShapeType="1"/>
            </p:cNvSpPr>
            <p:nvPr/>
          </p:nvSpPr>
          <p:spPr bwMode="auto">
            <a:xfrm>
              <a:off x="3143" y="156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Line 150"/>
            <p:cNvSpPr>
              <a:spLocks noChangeShapeType="1"/>
            </p:cNvSpPr>
            <p:nvPr/>
          </p:nvSpPr>
          <p:spPr bwMode="auto">
            <a:xfrm>
              <a:off x="3143" y="134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Line 151"/>
            <p:cNvSpPr>
              <a:spLocks noChangeShapeType="1"/>
            </p:cNvSpPr>
            <p:nvPr/>
          </p:nvSpPr>
          <p:spPr bwMode="auto">
            <a:xfrm>
              <a:off x="3143" y="135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Line 152"/>
            <p:cNvSpPr>
              <a:spLocks noChangeShapeType="1"/>
            </p:cNvSpPr>
            <p:nvPr/>
          </p:nvSpPr>
          <p:spPr bwMode="auto">
            <a:xfrm>
              <a:off x="3143" y="281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Line 153"/>
            <p:cNvSpPr>
              <a:spLocks noChangeShapeType="1"/>
            </p:cNvSpPr>
            <p:nvPr/>
          </p:nvSpPr>
          <p:spPr bwMode="auto">
            <a:xfrm>
              <a:off x="3143" y="281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Line 154"/>
            <p:cNvSpPr>
              <a:spLocks noChangeShapeType="1"/>
            </p:cNvSpPr>
            <p:nvPr/>
          </p:nvSpPr>
          <p:spPr bwMode="auto">
            <a:xfrm>
              <a:off x="3143" y="282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4" name="Line 155"/>
            <p:cNvSpPr>
              <a:spLocks noChangeShapeType="1"/>
            </p:cNvSpPr>
            <p:nvPr/>
          </p:nvSpPr>
          <p:spPr bwMode="auto">
            <a:xfrm>
              <a:off x="3143" y="282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Rectangle 156"/>
            <p:cNvSpPr>
              <a:spLocks noChangeArrowheads="1"/>
            </p:cNvSpPr>
            <p:nvPr/>
          </p:nvSpPr>
          <p:spPr bwMode="auto">
            <a:xfrm>
              <a:off x="5466" y="2659"/>
              <a:ext cx="3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216" name="Freeform 157"/>
            <p:cNvSpPr>
              <a:spLocks/>
            </p:cNvSpPr>
            <p:nvPr/>
          </p:nvSpPr>
          <p:spPr bwMode="auto">
            <a:xfrm>
              <a:off x="5489" y="2774"/>
              <a:ext cx="21" cy="94"/>
            </a:xfrm>
            <a:custGeom>
              <a:avLst/>
              <a:gdLst>
                <a:gd name="T0" fmla="*/ 0 w 21"/>
                <a:gd name="T1" fmla="*/ 0 h 94"/>
                <a:gd name="T2" fmla="*/ 21 w 21"/>
                <a:gd name="T3" fmla="*/ 47 h 94"/>
                <a:gd name="T4" fmla="*/ 0 w 21"/>
                <a:gd name="T5" fmla="*/ 94 h 94"/>
                <a:gd name="T6" fmla="*/ 0 w 21"/>
                <a:gd name="T7" fmla="*/ 0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4"/>
                <a:gd name="T14" fmla="*/ 21 w 21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4">
                  <a:moveTo>
                    <a:pt x="0" y="0"/>
                  </a:moveTo>
                  <a:lnTo>
                    <a:pt x="21" y="47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Line 158"/>
            <p:cNvSpPr>
              <a:spLocks noChangeShapeType="1"/>
            </p:cNvSpPr>
            <p:nvPr/>
          </p:nvSpPr>
          <p:spPr bwMode="auto">
            <a:xfrm flipV="1">
              <a:off x="400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Line 159"/>
            <p:cNvSpPr>
              <a:spLocks noChangeShapeType="1"/>
            </p:cNvSpPr>
            <p:nvPr/>
          </p:nvSpPr>
          <p:spPr bwMode="auto">
            <a:xfrm flipV="1">
              <a:off x="400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Line 160"/>
            <p:cNvSpPr>
              <a:spLocks noChangeShapeType="1"/>
            </p:cNvSpPr>
            <p:nvPr/>
          </p:nvSpPr>
          <p:spPr bwMode="auto">
            <a:xfrm flipV="1">
              <a:off x="4005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Line 161"/>
            <p:cNvSpPr>
              <a:spLocks noChangeShapeType="1"/>
            </p:cNvSpPr>
            <p:nvPr/>
          </p:nvSpPr>
          <p:spPr bwMode="auto">
            <a:xfrm flipV="1">
              <a:off x="4007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Rectangle 162"/>
            <p:cNvSpPr>
              <a:spLocks noChangeArrowheads="1"/>
            </p:cNvSpPr>
            <p:nvPr/>
          </p:nvSpPr>
          <p:spPr bwMode="auto">
            <a:xfrm>
              <a:off x="4032" y="1127"/>
              <a:ext cx="3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22" name="Freeform 163"/>
            <p:cNvSpPr>
              <a:spLocks/>
            </p:cNvSpPr>
            <p:nvPr/>
          </p:nvSpPr>
          <p:spPr bwMode="auto">
            <a:xfrm>
              <a:off x="3984" y="1142"/>
              <a:ext cx="41" cy="48"/>
            </a:xfrm>
            <a:custGeom>
              <a:avLst/>
              <a:gdLst>
                <a:gd name="T0" fmla="*/ 0 w 41"/>
                <a:gd name="T1" fmla="*/ 48 h 48"/>
                <a:gd name="T2" fmla="*/ 21 w 41"/>
                <a:gd name="T3" fmla="*/ 0 h 48"/>
                <a:gd name="T4" fmla="*/ 41 w 41"/>
                <a:gd name="T5" fmla="*/ 48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21" y="0"/>
                  </a:lnTo>
                  <a:lnTo>
                    <a:pt x="41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Rectangle 164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4" name="Line 165"/>
            <p:cNvSpPr>
              <a:spLocks noChangeShapeType="1"/>
            </p:cNvSpPr>
            <p:nvPr/>
          </p:nvSpPr>
          <p:spPr bwMode="auto">
            <a:xfrm>
              <a:off x="335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Rectangle 166"/>
            <p:cNvSpPr>
              <a:spLocks noChangeArrowheads="1"/>
            </p:cNvSpPr>
            <p:nvPr/>
          </p:nvSpPr>
          <p:spPr bwMode="auto">
            <a:xfrm>
              <a:off x="3335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226" name="Line 167"/>
            <p:cNvSpPr>
              <a:spLocks noChangeShapeType="1"/>
            </p:cNvSpPr>
            <p:nvPr/>
          </p:nvSpPr>
          <p:spPr bwMode="auto">
            <a:xfrm>
              <a:off x="3572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7" name="Rectangle 168"/>
            <p:cNvSpPr>
              <a:spLocks noChangeArrowheads="1"/>
            </p:cNvSpPr>
            <p:nvPr/>
          </p:nvSpPr>
          <p:spPr bwMode="auto">
            <a:xfrm>
              <a:off x="3549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28" name="Line 169"/>
            <p:cNvSpPr>
              <a:spLocks noChangeShapeType="1"/>
            </p:cNvSpPr>
            <p:nvPr/>
          </p:nvSpPr>
          <p:spPr bwMode="auto">
            <a:xfrm>
              <a:off x="378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9" name="Rectangle 170"/>
            <p:cNvSpPr>
              <a:spLocks noChangeArrowheads="1"/>
            </p:cNvSpPr>
            <p:nvPr/>
          </p:nvSpPr>
          <p:spPr bwMode="auto">
            <a:xfrm>
              <a:off x="3765" y="2852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230" name="Rectangle 171"/>
            <p:cNvSpPr>
              <a:spLocks noChangeArrowheads="1"/>
            </p:cNvSpPr>
            <p:nvPr/>
          </p:nvSpPr>
          <p:spPr bwMode="auto">
            <a:xfrm>
              <a:off x="4014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31" name="Line 172"/>
            <p:cNvSpPr>
              <a:spLocks noChangeShapeType="1"/>
            </p:cNvSpPr>
            <p:nvPr/>
          </p:nvSpPr>
          <p:spPr bwMode="auto">
            <a:xfrm>
              <a:off x="4221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Rectangle 173"/>
            <p:cNvSpPr>
              <a:spLocks noChangeArrowheads="1"/>
            </p:cNvSpPr>
            <p:nvPr/>
          </p:nvSpPr>
          <p:spPr bwMode="auto">
            <a:xfrm>
              <a:off x="4223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233" name="Line 174"/>
            <p:cNvSpPr>
              <a:spLocks noChangeShapeType="1"/>
            </p:cNvSpPr>
            <p:nvPr/>
          </p:nvSpPr>
          <p:spPr bwMode="auto">
            <a:xfrm>
              <a:off x="4434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Rectangle 175"/>
            <p:cNvSpPr>
              <a:spLocks noChangeArrowheads="1"/>
            </p:cNvSpPr>
            <p:nvPr/>
          </p:nvSpPr>
          <p:spPr bwMode="auto">
            <a:xfrm>
              <a:off x="4437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35" name="Line 176"/>
            <p:cNvSpPr>
              <a:spLocks noChangeShapeType="1"/>
            </p:cNvSpPr>
            <p:nvPr/>
          </p:nvSpPr>
          <p:spPr bwMode="auto">
            <a:xfrm>
              <a:off x="4650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Rectangle 177"/>
            <p:cNvSpPr>
              <a:spLocks noChangeArrowheads="1"/>
            </p:cNvSpPr>
            <p:nvPr/>
          </p:nvSpPr>
          <p:spPr bwMode="auto">
            <a:xfrm>
              <a:off x="4653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237" name="Line 178"/>
            <p:cNvSpPr>
              <a:spLocks noChangeShapeType="1"/>
            </p:cNvSpPr>
            <p:nvPr/>
          </p:nvSpPr>
          <p:spPr bwMode="auto">
            <a:xfrm>
              <a:off x="486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Rectangle 179"/>
            <p:cNvSpPr>
              <a:spLocks noChangeArrowheads="1"/>
            </p:cNvSpPr>
            <p:nvPr/>
          </p:nvSpPr>
          <p:spPr bwMode="auto">
            <a:xfrm>
              <a:off x="4869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39" name="Line 180"/>
            <p:cNvSpPr>
              <a:spLocks noChangeShapeType="1"/>
            </p:cNvSpPr>
            <p:nvPr/>
          </p:nvSpPr>
          <p:spPr bwMode="auto">
            <a:xfrm>
              <a:off x="5083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Rectangle 181"/>
            <p:cNvSpPr>
              <a:spLocks noChangeArrowheads="1"/>
            </p:cNvSpPr>
            <p:nvPr/>
          </p:nvSpPr>
          <p:spPr bwMode="auto">
            <a:xfrm>
              <a:off x="5085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241" name="Line 182"/>
            <p:cNvSpPr>
              <a:spLocks noChangeShapeType="1"/>
            </p:cNvSpPr>
            <p:nvPr/>
          </p:nvSpPr>
          <p:spPr bwMode="auto">
            <a:xfrm>
              <a:off x="529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Rectangle 183"/>
            <p:cNvSpPr>
              <a:spLocks noChangeArrowheads="1"/>
            </p:cNvSpPr>
            <p:nvPr/>
          </p:nvSpPr>
          <p:spPr bwMode="auto">
            <a:xfrm>
              <a:off x="5299" y="2852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43" name="Rectangle 184"/>
            <p:cNvSpPr>
              <a:spLocks noChangeArrowheads="1"/>
            </p:cNvSpPr>
            <p:nvPr/>
          </p:nvSpPr>
          <p:spPr bwMode="auto">
            <a:xfrm>
              <a:off x="3944" y="3187"/>
              <a:ext cx="7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44" name="Line 185"/>
            <p:cNvSpPr>
              <a:spLocks noChangeShapeType="1"/>
            </p:cNvSpPr>
            <p:nvPr/>
          </p:nvSpPr>
          <p:spPr bwMode="auto">
            <a:xfrm>
              <a:off x="3993" y="323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Rectangle 186"/>
            <p:cNvSpPr>
              <a:spLocks noChangeArrowheads="1"/>
            </p:cNvSpPr>
            <p:nvPr/>
          </p:nvSpPr>
          <p:spPr bwMode="auto">
            <a:xfrm>
              <a:off x="3967" y="2345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46" name="Line 187"/>
            <p:cNvSpPr>
              <a:spLocks noChangeShapeType="1"/>
            </p:cNvSpPr>
            <p:nvPr/>
          </p:nvSpPr>
          <p:spPr bwMode="auto">
            <a:xfrm>
              <a:off x="3993" y="239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Rectangle 188"/>
            <p:cNvSpPr>
              <a:spLocks noChangeArrowheads="1"/>
            </p:cNvSpPr>
            <p:nvPr/>
          </p:nvSpPr>
          <p:spPr bwMode="auto">
            <a:xfrm>
              <a:off x="3967" y="1927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48" name="Line 189"/>
            <p:cNvSpPr>
              <a:spLocks noChangeShapeType="1"/>
            </p:cNvSpPr>
            <p:nvPr/>
          </p:nvSpPr>
          <p:spPr bwMode="auto">
            <a:xfrm>
              <a:off x="3993" y="197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Rectangle 190"/>
            <p:cNvSpPr>
              <a:spLocks noChangeArrowheads="1"/>
            </p:cNvSpPr>
            <p:nvPr/>
          </p:nvSpPr>
          <p:spPr bwMode="auto">
            <a:xfrm>
              <a:off x="3967" y="1508"/>
              <a:ext cx="4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50" name="Line 191"/>
            <p:cNvSpPr>
              <a:spLocks noChangeShapeType="1"/>
            </p:cNvSpPr>
            <p:nvPr/>
          </p:nvSpPr>
          <p:spPr bwMode="auto">
            <a:xfrm>
              <a:off x="3993" y="1561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Freeform 192"/>
            <p:cNvSpPr>
              <a:spLocks/>
            </p:cNvSpPr>
            <p:nvPr/>
          </p:nvSpPr>
          <p:spPr bwMode="auto">
            <a:xfrm>
              <a:off x="3895" y="3605"/>
              <a:ext cx="28" cy="53"/>
            </a:xfrm>
            <a:custGeom>
              <a:avLst/>
              <a:gdLst>
                <a:gd name="T0" fmla="*/ 12 w 12"/>
                <a:gd name="T1" fmla="*/ 0 h 10"/>
                <a:gd name="T2" fmla="*/ 10 w 12"/>
                <a:gd name="T3" fmla="*/ 2 h 10"/>
                <a:gd name="T4" fmla="*/ 8 w 12"/>
                <a:gd name="T5" fmla="*/ 4 h 10"/>
                <a:gd name="T6" fmla="*/ 6 w 12"/>
                <a:gd name="T7" fmla="*/ 5 h 10"/>
                <a:gd name="T8" fmla="*/ 4 w 12"/>
                <a:gd name="T9" fmla="*/ 7 h 10"/>
                <a:gd name="T10" fmla="*/ 2 w 12"/>
                <a:gd name="T11" fmla="*/ 9 h 10"/>
                <a:gd name="T12" fmla="*/ 0 w 12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0"/>
                <a:gd name="T23" fmla="*/ 12 w 12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0">
                  <a:moveTo>
                    <a:pt x="12" y="0"/>
                  </a:moveTo>
                  <a:lnTo>
                    <a:pt x="10" y="2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Freeform 193"/>
            <p:cNvSpPr>
              <a:spLocks/>
            </p:cNvSpPr>
            <p:nvPr/>
          </p:nvSpPr>
          <p:spPr bwMode="auto">
            <a:xfrm>
              <a:off x="3923" y="1137"/>
              <a:ext cx="1269" cy="2468"/>
            </a:xfrm>
            <a:custGeom>
              <a:avLst/>
              <a:gdLst>
                <a:gd name="T0" fmla="*/ 8 w 546"/>
                <a:gd name="T1" fmla="*/ 465 h 472"/>
                <a:gd name="T2" fmla="*/ 18 w 546"/>
                <a:gd name="T3" fmla="*/ 457 h 472"/>
                <a:gd name="T4" fmla="*/ 28 w 546"/>
                <a:gd name="T5" fmla="*/ 448 h 472"/>
                <a:gd name="T6" fmla="*/ 38 w 546"/>
                <a:gd name="T7" fmla="*/ 439 h 472"/>
                <a:gd name="T8" fmla="*/ 48 w 546"/>
                <a:gd name="T9" fmla="*/ 431 h 472"/>
                <a:gd name="T10" fmla="*/ 58 w 546"/>
                <a:gd name="T11" fmla="*/ 422 h 472"/>
                <a:gd name="T12" fmla="*/ 68 w 546"/>
                <a:gd name="T13" fmla="*/ 413 h 472"/>
                <a:gd name="T14" fmla="*/ 78 w 546"/>
                <a:gd name="T15" fmla="*/ 405 h 472"/>
                <a:gd name="T16" fmla="*/ 88 w 546"/>
                <a:gd name="T17" fmla="*/ 396 h 472"/>
                <a:gd name="T18" fmla="*/ 98 w 546"/>
                <a:gd name="T19" fmla="*/ 387 h 472"/>
                <a:gd name="T20" fmla="*/ 108 w 546"/>
                <a:gd name="T21" fmla="*/ 379 h 472"/>
                <a:gd name="T22" fmla="*/ 118 w 546"/>
                <a:gd name="T23" fmla="*/ 370 h 472"/>
                <a:gd name="T24" fmla="*/ 128 w 546"/>
                <a:gd name="T25" fmla="*/ 361 h 472"/>
                <a:gd name="T26" fmla="*/ 138 w 546"/>
                <a:gd name="T27" fmla="*/ 353 h 472"/>
                <a:gd name="T28" fmla="*/ 148 w 546"/>
                <a:gd name="T29" fmla="*/ 344 h 472"/>
                <a:gd name="T30" fmla="*/ 158 w 546"/>
                <a:gd name="T31" fmla="*/ 335 h 472"/>
                <a:gd name="T32" fmla="*/ 168 w 546"/>
                <a:gd name="T33" fmla="*/ 327 h 472"/>
                <a:gd name="T34" fmla="*/ 178 w 546"/>
                <a:gd name="T35" fmla="*/ 318 h 472"/>
                <a:gd name="T36" fmla="*/ 188 w 546"/>
                <a:gd name="T37" fmla="*/ 310 h 472"/>
                <a:gd name="T38" fmla="*/ 198 w 546"/>
                <a:gd name="T39" fmla="*/ 301 h 472"/>
                <a:gd name="T40" fmla="*/ 208 w 546"/>
                <a:gd name="T41" fmla="*/ 292 h 472"/>
                <a:gd name="T42" fmla="*/ 218 w 546"/>
                <a:gd name="T43" fmla="*/ 284 h 472"/>
                <a:gd name="T44" fmla="*/ 228 w 546"/>
                <a:gd name="T45" fmla="*/ 275 h 472"/>
                <a:gd name="T46" fmla="*/ 238 w 546"/>
                <a:gd name="T47" fmla="*/ 266 h 472"/>
                <a:gd name="T48" fmla="*/ 248 w 546"/>
                <a:gd name="T49" fmla="*/ 258 h 472"/>
                <a:gd name="T50" fmla="*/ 258 w 546"/>
                <a:gd name="T51" fmla="*/ 249 h 472"/>
                <a:gd name="T52" fmla="*/ 268 w 546"/>
                <a:gd name="T53" fmla="*/ 240 h 472"/>
                <a:gd name="T54" fmla="*/ 278 w 546"/>
                <a:gd name="T55" fmla="*/ 232 h 472"/>
                <a:gd name="T56" fmla="*/ 288 w 546"/>
                <a:gd name="T57" fmla="*/ 223 h 472"/>
                <a:gd name="T58" fmla="*/ 298 w 546"/>
                <a:gd name="T59" fmla="*/ 214 h 472"/>
                <a:gd name="T60" fmla="*/ 308 w 546"/>
                <a:gd name="T61" fmla="*/ 206 h 472"/>
                <a:gd name="T62" fmla="*/ 318 w 546"/>
                <a:gd name="T63" fmla="*/ 197 h 472"/>
                <a:gd name="T64" fmla="*/ 328 w 546"/>
                <a:gd name="T65" fmla="*/ 189 h 472"/>
                <a:gd name="T66" fmla="*/ 338 w 546"/>
                <a:gd name="T67" fmla="*/ 180 h 472"/>
                <a:gd name="T68" fmla="*/ 348 w 546"/>
                <a:gd name="T69" fmla="*/ 171 h 472"/>
                <a:gd name="T70" fmla="*/ 358 w 546"/>
                <a:gd name="T71" fmla="*/ 163 h 472"/>
                <a:gd name="T72" fmla="*/ 368 w 546"/>
                <a:gd name="T73" fmla="*/ 154 h 472"/>
                <a:gd name="T74" fmla="*/ 378 w 546"/>
                <a:gd name="T75" fmla="*/ 145 h 472"/>
                <a:gd name="T76" fmla="*/ 388 w 546"/>
                <a:gd name="T77" fmla="*/ 137 h 472"/>
                <a:gd name="T78" fmla="*/ 398 w 546"/>
                <a:gd name="T79" fmla="*/ 128 h 472"/>
                <a:gd name="T80" fmla="*/ 408 w 546"/>
                <a:gd name="T81" fmla="*/ 119 h 472"/>
                <a:gd name="T82" fmla="*/ 418 w 546"/>
                <a:gd name="T83" fmla="*/ 111 h 472"/>
                <a:gd name="T84" fmla="*/ 428 w 546"/>
                <a:gd name="T85" fmla="*/ 102 h 472"/>
                <a:gd name="T86" fmla="*/ 438 w 546"/>
                <a:gd name="T87" fmla="*/ 93 h 472"/>
                <a:gd name="T88" fmla="*/ 448 w 546"/>
                <a:gd name="T89" fmla="*/ 85 h 472"/>
                <a:gd name="T90" fmla="*/ 458 w 546"/>
                <a:gd name="T91" fmla="*/ 76 h 472"/>
                <a:gd name="T92" fmla="*/ 468 w 546"/>
                <a:gd name="T93" fmla="*/ 67 h 472"/>
                <a:gd name="T94" fmla="*/ 478 w 546"/>
                <a:gd name="T95" fmla="*/ 59 h 472"/>
                <a:gd name="T96" fmla="*/ 488 w 546"/>
                <a:gd name="T97" fmla="*/ 50 h 472"/>
                <a:gd name="T98" fmla="*/ 498 w 546"/>
                <a:gd name="T99" fmla="*/ 42 h 472"/>
                <a:gd name="T100" fmla="*/ 508 w 546"/>
                <a:gd name="T101" fmla="*/ 33 h 472"/>
                <a:gd name="T102" fmla="*/ 518 w 546"/>
                <a:gd name="T103" fmla="*/ 24 h 472"/>
                <a:gd name="T104" fmla="*/ 528 w 546"/>
                <a:gd name="T105" fmla="*/ 16 h 472"/>
                <a:gd name="T106" fmla="*/ 538 w 546"/>
                <a:gd name="T107" fmla="*/ 7 h 4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6"/>
                <a:gd name="T163" fmla="*/ 0 h 472"/>
                <a:gd name="T164" fmla="*/ 546 w 546"/>
                <a:gd name="T165" fmla="*/ 472 h 47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6" h="472">
                  <a:moveTo>
                    <a:pt x="0" y="472"/>
                  </a:moveTo>
                  <a:lnTo>
                    <a:pt x="2" y="470"/>
                  </a:lnTo>
                  <a:lnTo>
                    <a:pt x="4" y="469"/>
                  </a:lnTo>
                  <a:lnTo>
                    <a:pt x="6" y="467"/>
                  </a:lnTo>
                  <a:lnTo>
                    <a:pt x="8" y="465"/>
                  </a:lnTo>
                  <a:lnTo>
                    <a:pt x="10" y="463"/>
                  </a:lnTo>
                  <a:lnTo>
                    <a:pt x="12" y="462"/>
                  </a:lnTo>
                  <a:lnTo>
                    <a:pt x="14" y="460"/>
                  </a:lnTo>
                  <a:lnTo>
                    <a:pt x="16" y="458"/>
                  </a:lnTo>
                  <a:lnTo>
                    <a:pt x="18" y="457"/>
                  </a:lnTo>
                  <a:lnTo>
                    <a:pt x="20" y="455"/>
                  </a:lnTo>
                  <a:lnTo>
                    <a:pt x="22" y="453"/>
                  </a:lnTo>
                  <a:lnTo>
                    <a:pt x="24" y="451"/>
                  </a:lnTo>
                  <a:lnTo>
                    <a:pt x="26" y="450"/>
                  </a:lnTo>
                  <a:lnTo>
                    <a:pt x="28" y="448"/>
                  </a:lnTo>
                  <a:lnTo>
                    <a:pt x="30" y="446"/>
                  </a:lnTo>
                  <a:lnTo>
                    <a:pt x="32" y="444"/>
                  </a:lnTo>
                  <a:lnTo>
                    <a:pt x="34" y="443"/>
                  </a:lnTo>
                  <a:lnTo>
                    <a:pt x="36" y="441"/>
                  </a:lnTo>
                  <a:lnTo>
                    <a:pt x="38" y="439"/>
                  </a:lnTo>
                  <a:lnTo>
                    <a:pt x="40" y="438"/>
                  </a:lnTo>
                  <a:lnTo>
                    <a:pt x="42" y="436"/>
                  </a:lnTo>
                  <a:lnTo>
                    <a:pt x="44" y="434"/>
                  </a:lnTo>
                  <a:lnTo>
                    <a:pt x="46" y="432"/>
                  </a:lnTo>
                  <a:lnTo>
                    <a:pt x="48" y="431"/>
                  </a:lnTo>
                  <a:lnTo>
                    <a:pt x="50" y="429"/>
                  </a:lnTo>
                  <a:lnTo>
                    <a:pt x="52" y="427"/>
                  </a:lnTo>
                  <a:lnTo>
                    <a:pt x="54" y="425"/>
                  </a:lnTo>
                  <a:lnTo>
                    <a:pt x="56" y="424"/>
                  </a:lnTo>
                  <a:lnTo>
                    <a:pt x="58" y="422"/>
                  </a:lnTo>
                  <a:lnTo>
                    <a:pt x="60" y="420"/>
                  </a:lnTo>
                  <a:lnTo>
                    <a:pt x="62" y="418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8" y="413"/>
                  </a:lnTo>
                  <a:lnTo>
                    <a:pt x="70" y="412"/>
                  </a:lnTo>
                  <a:lnTo>
                    <a:pt x="72" y="410"/>
                  </a:lnTo>
                  <a:lnTo>
                    <a:pt x="74" y="408"/>
                  </a:lnTo>
                  <a:lnTo>
                    <a:pt x="76" y="406"/>
                  </a:lnTo>
                  <a:lnTo>
                    <a:pt x="78" y="405"/>
                  </a:lnTo>
                  <a:lnTo>
                    <a:pt x="80" y="403"/>
                  </a:lnTo>
                  <a:lnTo>
                    <a:pt x="82" y="401"/>
                  </a:lnTo>
                  <a:lnTo>
                    <a:pt x="84" y="399"/>
                  </a:lnTo>
                  <a:lnTo>
                    <a:pt x="86" y="398"/>
                  </a:lnTo>
                  <a:lnTo>
                    <a:pt x="88" y="396"/>
                  </a:lnTo>
                  <a:lnTo>
                    <a:pt x="90" y="394"/>
                  </a:lnTo>
                  <a:lnTo>
                    <a:pt x="92" y="393"/>
                  </a:lnTo>
                  <a:lnTo>
                    <a:pt x="94" y="391"/>
                  </a:lnTo>
                  <a:lnTo>
                    <a:pt x="96" y="389"/>
                  </a:lnTo>
                  <a:lnTo>
                    <a:pt x="98" y="387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4" y="382"/>
                  </a:lnTo>
                  <a:lnTo>
                    <a:pt x="106" y="380"/>
                  </a:lnTo>
                  <a:lnTo>
                    <a:pt x="108" y="379"/>
                  </a:lnTo>
                  <a:lnTo>
                    <a:pt x="110" y="377"/>
                  </a:lnTo>
                  <a:lnTo>
                    <a:pt x="112" y="375"/>
                  </a:lnTo>
                  <a:lnTo>
                    <a:pt x="114" y="374"/>
                  </a:lnTo>
                  <a:lnTo>
                    <a:pt x="116" y="372"/>
                  </a:lnTo>
                  <a:lnTo>
                    <a:pt x="118" y="370"/>
                  </a:lnTo>
                  <a:lnTo>
                    <a:pt x="120" y="368"/>
                  </a:lnTo>
                  <a:lnTo>
                    <a:pt x="122" y="367"/>
                  </a:lnTo>
                  <a:lnTo>
                    <a:pt x="124" y="365"/>
                  </a:lnTo>
                  <a:lnTo>
                    <a:pt x="126" y="363"/>
                  </a:lnTo>
                  <a:lnTo>
                    <a:pt x="128" y="361"/>
                  </a:lnTo>
                  <a:lnTo>
                    <a:pt x="130" y="360"/>
                  </a:lnTo>
                  <a:lnTo>
                    <a:pt x="132" y="358"/>
                  </a:lnTo>
                  <a:lnTo>
                    <a:pt x="134" y="356"/>
                  </a:lnTo>
                  <a:lnTo>
                    <a:pt x="136" y="355"/>
                  </a:lnTo>
                  <a:lnTo>
                    <a:pt x="138" y="353"/>
                  </a:lnTo>
                  <a:lnTo>
                    <a:pt x="140" y="351"/>
                  </a:lnTo>
                  <a:lnTo>
                    <a:pt x="142" y="349"/>
                  </a:lnTo>
                  <a:lnTo>
                    <a:pt x="144" y="348"/>
                  </a:lnTo>
                  <a:lnTo>
                    <a:pt x="146" y="346"/>
                  </a:lnTo>
                  <a:lnTo>
                    <a:pt x="148" y="344"/>
                  </a:lnTo>
                  <a:lnTo>
                    <a:pt x="150" y="342"/>
                  </a:lnTo>
                  <a:lnTo>
                    <a:pt x="152" y="341"/>
                  </a:lnTo>
                  <a:lnTo>
                    <a:pt x="154" y="339"/>
                  </a:lnTo>
                  <a:lnTo>
                    <a:pt x="156" y="337"/>
                  </a:lnTo>
                  <a:lnTo>
                    <a:pt x="158" y="335"/>
                  </a:lnTo>
                  <a:lnTo>
                    <a:pt x="160" y="334"/>
                  </a:lnTo>
                  <a:lnTo>
                    <a:pt x="162" y="332"/>
                  </a:lnTo>
                  <a:lnTo>
                    <a:pt x="164" y="330"/>
                  </a:lnTo>
                  <a:lnTo>
                    <a:pt x="166" y="329"/>
                  </a:lnTo>
                  <a:lnTo>
                    <a:pt x="168" y="327"/>
                  </a:lnTo>
                  <a:lnTo>
                    <a:pt x="170" y="325"/>
                  </a:lnTo>
                  <a:lnTo>
                    <a:pt x="172" y="323"/>
                  </a:lnTo>
                  <a:lnTo>
                    <a:pt x="174" y="322"/>
                  </a:lnTo>
                  <a:lnTo>
                    <a:pt x="176" y="320"/>
                  </a:lnTo>
                  <a:lnTo>
                    <a:pt x="178" y="318"/>
                  </a:lnTo>
                  <a:lnTo>
                    <a:pt x="180" y="316"/>
                  </a:lnTo>
                  <a:lnTo>
                    <a:pt x="182" y="315"/>
                  </a:lnTo>
                  <a:lnTo>
                    <a:pt x="184" y="313"/>
                  </a:lnTo>
                  <a:lnTo>
                    <a:pt x="186" y="311"/>
                  </a:lnTo>
                  <a:lnTo>
                    <a:pt x="188" y="310"/>
                  </a:lnTo>
                  <a:lnTo>
                    <a:pt x="190" y="308"/>
                  </a:lnTo>
                  <a:lnTo>
                    <a:pt x="192" y="306"/>
                  </a:lnTo>
                  <a:lnTo>
                    <a:pt x="194" y="304"/>
                  </a:lnTo>
                  <a:lnTo>
                    <a:pt x="196" y="303"/>
                  </a:lnTo>
                  <a:lnTo>
                    <a:pt x="198" y="301"/>
                  </a:lnTo>
                  <a:lnTo>
                    <a:pt x="200" y="299"/>
                  </a:lnTo>
                  <a:lnTo>
                    <a:pt x="202" y="297"/>
                  </a:lnTo>
                  <a:lnTo>
                    <a:pt x="204" y="296"/>
                  </a:lnTo>
                  <a:lnTo>
                    <a:pt x="206" y="294"/>
                  </a:lnTo>
                  <a:lnTo>
                    <a:pt x="208" y="292"/>
                  </a:lnTo>
                  <a:lnTo>
                    <a:pt x="210" y="291"/>
                  </a:lnTo>
                  <a:lnTo>
                    <a:pt x="212" y="289"/>
                  </a:lnTo>
                  <a:lnTo>
                    <a:pt x="214" y="287"/>
                  </a:lnTo>
                  <a:lnTo>
                    <a:pt x="216" y="285"/>
                  </a:lnTo>
                  <a:lnTo>
                    <a:pt x="218" y="284"/>
                  </a:lnTo>
                  <a:lnTo>
                    <a:pt x="220" y="282"/>
                  </a:lnTo>
                  <a:lnTo>
                    <a:pt x="222" y="280"/>
                  </a:lnTo>
                  <a:lnTo>
                    <a:pt x="224" y="278"/>
                  </a:lnTo>
                  <a:lnTo>
                    <a:pt x="226" y="277"/>
                  </a:lnTo>
                  <a:lnTo>
                    <a:pt x="228" y="275"/>
                  </a:lnTo>
                  <a:lnTo>
                    <a:pt x="230" y="273"/>
                  </a:lnTo>
                  <a:lnTo>
                    <a:pt x="232" y="272"/>
                  </a:lnTo>
                  <a:lnTo>
                    <a:pt x="234" y="270"/>
                  </a:lnTo>
                  <a:lnTo>
                    <a:pt x="236" y="268"/>
                  </a:lnTo>
                  <a:lnTo>
                    <a:pt x="238" y="266"/>
                  </a:lnTo>
                  <a:lnTo>
                    <a:pt x="240" y="265"/>
                  </a:lnTo>
                  <a:lnTo>
                    <a:pt x="242" y="263"/>
                  </a:lnTo>
                  <a:lnTo>
                    <a:pt x="244" y="261"/>
                  </a:lnTo>
                  <a:lnTo>
                    <a:pt x="246" y="259"/>
                  </a:lnTo>
                  <a:lnTo>
                    <a:pt x="248" y="258"/>
                  </a:lnTo>
                  <a:lnTo>
                    <a:pt x="250" y="256"/>
                  </a:lnTo>
                  <a:lnTo>
                    <a:pt x="252" y="254"/>
                  </a:lnTo>
                  <a:lnTo>
                    <a:pt x="254" y="253"/>
                  </a:lnTo>
                  <a:lnTo>
                    <a:pt x="256" y="251"/>
                  </a:lnTo>
                  <a:lnTo>
                    <a:pt x="258" y="249"/>
                  </a:lnTo>
                  <a:lnTo>
                    <a:pt x="260" y="247"/>
                  </a:lnTo>
                  <a:lnTo>
                    <a:pt x="262" y="246"/>
                  </a:lnTo>
                  <a:lnTo>
                    <a:pt x="264" y="244"/>
                  </a:lnTo>
                  <a:lnTo>
                    <a:pt x="266" y="242"/>
                  </a:lnTo>
                  <a:lnTo>
                    <a:pt x="268" y="240"/>
                  </a:lnTo>
                  <a:lnTo>
                    <a:pt x="270" y="239"/>
                  </a:lnTo>
                  <a:lnTo>
                    <a:pt x="272" y="237"/>
                  </a:lnTo>
                  <a:lnTo>
                    <a:pt x="274" y="235"/>
                  </a:lnTo>
                  <a:lnTo>
                    <a:pt x="276" y="233"/>
                  </a:lnTo>
                  <a:lnTo>
                    <a:pt x="278" y="232"/>
                  </a:lnTo>
                  <a:lnTo>
                    <a:pt x="280" y="230"/>
                  </a:lnTo>
                  <a:lnTo>
                    <a:pt x="282" y="228"/>
                  </a:lnTo>
                  <a:lnTo>
                    <a:pt x="284" y="227"/>
                  </a:lnTo>
                  <a:lnTo>
                    <a:pt x="286" y="225"/>
                  </a:lnTo>
                  <a:lnTo>
                    <a:pt x="288" y="223"/>
                  </a:lnTo>
                  <a:lnTo>
                    <a:pt x="290" y="221"/>
                  </a:lnTo>
                  <a:lnTo>
                    <a:pt x="292" y="220"/>
                  </a:lnTo>
                  <a:lnTo>
                    <a:pt x="294" y="218"/>
                  </a:lnTo>
                  <a:lnTo>
                    <a:pt x="296" y="216"/>
                  </a:lnTo>
                  <a:lnTo>
                    <a:pt x="298" y="214"/>
                  </a:lnTo>
                  <a:lnTo>
                    <a:pt x="300" y="213"/>
                  </a:lnTo>
                  <a:lnTo>
                    <a:pt x="302" y="211"/>
                  </a:lnTo>
                  <a:lnTo>
                    <a:pt x="304" y="209"/>
                  </a:lnTo>
                  <a:lnTo>
                    <a:pt x="306" y="208"/>
                  </a:lnTo>
                  <a:lnTo>
                    <a:pt x="308" y="206"/>
                  </a:lnTo>
                  <a:lnTo>
                    <a:pt x="310" y="204"/>
                  </a:lnTo>
                  <a:lnTo>
                    <a:pt x="312" y="202"/>
                  </a:lnTo>
                  <a:lnTo>
                    <a:pt x="314" y="201"/>
                  </a:lnTo>
                  <a:lnTo>
                    <a:pt x="316" y="199"/>
                  </a:lnTo>
                  <a:lnTo>
                    <a:pt x="318" y="197"/>
                  </a:lnTo>
                  <a:lnTo>
                    <a:pt x="320" y="195"/>
                  </a:lnTo>
                  <a:lnTo>
                    <a:pt x="322" y="194"/>
                  </a:lnTo>
                  <a:lnTo>
                    <a:pt x="324" y="192"/>
                  </a:lnTo>
                  <a:lnTo>
                    <a:pt x="326" y="190"/>
                  </a:lnTo>
                  <a:lnTo>
                    <a:pt x="328" y="189"/>
                  </a:lnTo>
                  <a:lnTo>
                    <a:pt x="330" y="187"/>
                  </a:lnTo>
                  <a:lnTo>
                    <a:pt x="332" y="185"/>
                  </a:lnTo>
                  <a:lnTo>
                    <a:pt x="334" y="183"/>
                  </a:lnTo>
                  <a:lnTo>
                    <a:pt x="336" y="182"/>
                  </a:lnTo>
                  <a:lnTo>
                    <a:pt x="338" y="180"/>
                  </a:lnTo>
                  <a:lnTo>
                    <a:pt x="340" y="178"/>
                  </a:lnTo>
                  <a:lnTo>
                    <a:pt x="342" y="176"/>
                  </a:lnTo>
                  <a:lnTo>
                    <a:pt x="344" y="175"/>
                  </a:lnTo>
                  <a:lnTo>
                    <a:pt x="346" y="173"/>
                  </a:lnTo>
                  <a:lnTo>
                    <a:pt x="348" y="171"/>
                  </a:lnTo>
                  <a:lnTo>
                    <a:pt x="350" y="170"/>
                  </a:lnTo>
                  <a:lnTo>
                    <a:pt x="352" y="168"/>
                  </a:lnTo>
                  <a:lnTo>
                    <a:pt x="354" y="166"/>
                  </a:lnTo>
                  <a:lnTo>
                    <a:pt x="356" y="164"/>
                  </a:lnTo>
                  <a:lnTo>
                    <a:pt x="358" y="163"/>
                  </a:lnTo>
                  <a:lnTo>
                    <a:pt x="360" y="161"/>
                  </a:lnTo>
                  <a:lnTo>
                    <a:pt x="362" y="159"/>
                  </a:lnTo>
                  <a:lnTo>
                    <a:pt x="364" y="157"/>
                  </a:lnTo>
                  <a:lnTo>
                    <a:pt x="366" y="156"/>
                  </a:lnTo>
                  <a:lnTo>
                    <a:pt x="368" y="154"/>
                  </a:lnTo>
                  <a:lnTo>
                    <a:pt x="370" y="152"/>
                  </a:lnTo>
                  <a:lnTo>
                    <a:pt x="372" y="150"/>
                  </a:lnTo>
                  <a:lnTo>
                    <a:pt x="374" y="149"/>
                  </a:lnTo>
                  <a:lnTo>
                    <a:pt x="376" y="147"/>
                  </a:lnTo>
                  <a:lnTo>
                    <a:pt x="378" y="145"/>
                  </a:lnTo>
                  <a:lnTo>
                    <a:pt x="380" y="144"/>
                  </a:lnTo>
                  <a:lnTo>
                    <a:pt x="382" y="142"/>
                  </a:lnTo>
                  <a:lnTo>
                    <a:pt x="384" y="140"/>
                  </a:lnTo>
                  <a:lnTo>
                    <a:pt x="386" y="138"/>
                  </a:lnTo>
                  <a:lnTo>
                    <a:pt x="388" y="137"/>
                  </a:lnTo>
                  <a:lnTo>
                    <a:pt x="390" y="135"/>
                  </a:lnTo>
                  <a:lnTo>
                    <a:pt x="392" y="133"/>
                  </a:lnTo>
                  <a:lnTo>
                    <a:pt x="394" y="131"/>
                  </a:lnTo>
                  <a:lnTo>
                    <a:pt x="396" y="130"/>
                  </a:lnTo>
                  <a:lnTo>
                    <a:pt x="398" y="128"/>
                  </a:lnTo>
                  <a:lnTo>
                    <a:pt x="400" y="126"/>
                  </a:lnTo>
                  <a:lnTo>
                    <a:pt x="402" y="125"/>
                  </a:lnTo>
                  <a:lnTo>
                    <a:pt x="404" y="123"/>
                  </a:lnTo>
                  <a:lnTo>
                    <a:pt x="406" y="121"/>
                  </a:lnTo>
                  <a:lnTo>
                    <a:pt x="408" y="119"/>
                  </a:lnTo>
                  <a:lnTo>
                    <a:pt x="410" y="118"/>
                  </a:lnTo>
                  <a:lnTo>
                    <a:pt x="412" y="116"/>
                  </a:lnTo>
                  <a:lnTo>
                    <a:pt x="414" y="114"/>
                  </a:lnTo>
                  <a:lnTo>
                    <a:pt x="416" y="112"/>
                  </a:lnTo>
                  <a:lnTo>
                    <a:pt x="418" y="111"/>
                  </a:lnTo>
                  <a:lnTo>
                    <a:pt x="420" y="109"/>
                  </a:lnTo>
                  <a:lnTo>
                    <a:pt x="422" y="107"/>
                  </a:lnTo>
                  <a:lnTo>
                    <a:pt x="424" y="106"/>
                  </a:lnTo>
                  <a:lnTo>
                    <a:pt x="426" y="104"/>
                  </a:lnTo>
                  <a:lnTo>
                    <a:pt x="428" y="102"/>
                  </a:lnTo>
                  <a:lnTo>
                    <a:pt x="430" y="100"/>
                  </a:lnTo>
                  <a:lnTo>
                    <a:pt x="432" y="99"/>
                  </a:lnTo>
                  <a:lnTo>
                    <a:pt x="434" y="97"/>
                  </a:lnTo>
                  <a:lnTo>
                    <a:pt x="436" y="95"/>
                  </a:lnTo>
                  <a:lnTo>
                    <a:pt x="438" y="93"/>
                  </a:lnTo>
                  <a:lnTo>
                    <a:pt x="440" y="92"/>
                  </a:lnTo>
                  <a:lnTo>
                    <a:pt x="442" y="90"/>
                  </a:lnTo>
                  <a:lnTo>
                    <a:pt x="444" y="88"/>
                  </a:lnTo>
                  <a:lnTo>
                    <a:pt x="446" y="87"/>
                  </a:lnTo>
                  <a:lnTo>
                    <a:pt x="448" y="85"/>
                  </a:lnTo>
                  <a:lnTo>
                    <a:pt x="450" y="83"/>
                  </a:lnTo>
                  <a:lnTo>
                    <a:pt x="452" y="81"/>
                  </a:lnTo>
                  <a:lnTo>
                    <a:pt x="454" y="80"/>
                  </a:lnTo>
                  <a:lnTo>
                    <a:pt x="456" y="78"/>
                  </a:lnTo>
                  <a:lnTo>
                    <a:pt x="458" y="76"/>
                  </a:lnTo>
                  <a:lnTo>
                    <a:pt x="460" y="74"/>
                  </a:lnTo>
                  <a:lnTo>
                    <a:pt x="462" y="73"/>
                  </a:lnTo>
                  <a:lnTo>
                    <a:pt x="464" y="71"/>
                  </a:lnTo>
                  <a:lnTo>
                    <a:pt x="466" y="69"/>
                  </a:lnTo>
                  <a:lnTo>
                    <a:pt x="468" y="67"/>
                  </a:lnTo>
                  <a:lnTo>
                    <a:pt x="470" y="66"/>
                  </a:lnTo>
                  <a:lnTo>
                    <a:pt x="472" y="64"/>
                  </a:lnTo>
                  <a:lnTo>
                    <a:pt x="474" y="62"/>
                  </a:lnTo>
                  <a:lnTo>
                    <a:pt x="476" y="61"/>
                  </a:lnTo>
                  <a:lnTo>
                    <a:pt x="478" y="59"/>
                  </a:lnTo>
                  <a:lnTo>
                    <a:pt x="480" y="57"/>
                  </a:lnTo>
                  <a:lnTo>
                    <a:pt x="482" y="55"/>
                  </a:lnTo>
                  <a:lnTo>
                    <a:pt x="484" y="54"/>
                  </a:lnTo>
                  <a:lnTo>
                    <a:pt x="486" y="52"/>
                  </a:lnTo>
                  <a:lnTo>
                    <a:pt x="488" y="50"/>
                  </a:lnTo>
                  <a:lnTo>
                    <a:pt x="490" y="48"/>
                  </a:lnTo>
                  <a:lnTo>
                    <a:pt x="492" y="47"/>
                  </a:lnTo>
                  <a:lnTo>
                    <a:pt x="494" y="45"/>
                  </a:lnTo>
                  <a:lnTo>
                    <a:pt x="496" y="43"/>
                  </a:lnTo>
                  <a:lnTo>
                    <a:pt x="498" y="42"/>
                  </a:lnTo>
                  <a:lnTo>
                    <a:pt x="500" y="40"/>
                  </a:lnTo>
                  <a:lnTo>
                    <a:pt x="502" y="38"/>
                  </a:lnTo>
                  <a:lnTo>
                    <a:pt x="504" y="36"/>
                  </a:lnTo>
                  <a:lnTo>
                    <a:pt x="506" y="35"/>
                  </a:lnTo>
                  <a:lnTo>
                    <a:pt x="508" y="33"/>
                  </a:lnTo>
                  <a:lnTo>
                    <a:pt x="510" y="31"/>
                  </a:lnTo>
                  <a:lnTo>
                    <a:pt x="512" y="29"/>
                  </a:lnTo>
                  <a:lnTo>
                    <a:pt x="514" y="28"/>
                  </a:lnTo>
                  <a:lnTo>
                    <a:pt x="516" y="26"/>
                  </a:lnTo>
                  <a:lnTo>
                    <a:pt x="518" y="24"/>
                  </a:lnTo>
                  <a:lnTo>
                    <a:pt x="520" y="23"/>
                  </a:lnTo>
                  <a:lnTo>
                    <a:pt x="522" y="21"/>
                  </a:lnTo>
                  <a:lnTo>
                    <a:pt x="524" y="19"/>
                  </a:lnTo>
                  <a:lnTo>
                    <a:pt x="526" y="17"/>
                  </a:lnTo>
                  <a:lnTo>
                    <a:pt x="528" y="16"/>
                  </a:lnTo>
                  <a:lnTo>
                    <a:pt x="530" y="14"/>
                  </a:lnTo>
                  <a:lnTo>
                    <a:pt x="532" y="12"/>
                  </a:lnTo>
                  <a:lnTo>
                    <a:pt x="534" y="10"/>
                  </a:lnTo>
                  <a:lnTo>
                    <a:pt x="536" y="9"/>
                  </a:lnTo>
                  <a:lnTo>
                    <a:pt x="538" y="7"/>
                  </a:lnTo>
                  <a:lnTo>
                    <a:pt x="540" y="5"/>
                  </a:lnTo>
                  <a:lnTo>
                    <a:pt x="542" y="4"/>
                  </a:lnTo>
                  <a:lnTo>
                    <a:pt x="544" y="2"/>
                  </a:lnTo>
                  <a:lnTo>
                    <a:pt x="5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Freeform 194"/>
            <p:cNvSpPr>
              <a:spLocks/>
            </p:cNvSpPr>
            <p:nvPr/>
          </p:nvSpPr>
          <p:spPr bwMode="auto">
            <a:xfrm>
              <a:off x="3143" y="1561"/>
              <a:ext cx="2372" cy="1260"/>
            </a:xfrm>
            <a:custGeom>
              <a:avLst/>
              <a:gdLst>
                <a:gd name="T0" fmla="*/ 16 w 1021"/>
                <a:gd name="T1" fmla="*/ 7 h 241"/>
                <a:gd name="T2" fmla="*/ 34 w 1021"/>
                <a:gd name="T3" fmla="*/ 15 h 241"/>
                <a:gd name="T4" fmla="*/ 52 w 1021"/>
                <a:gd name="T5" fmla="*/ 23 h 241"/>
                <a:gd name="T6" fmla="*/ 70 w 1021"/>
                <a:gd name="T7" fmla="*/ 30 h 241"/>
                <a:gd name="T8" fmla="*/ 88 w 1021"/>
                <a:gd name="T9" fmla="*/ 38 h 241"/>
                <a:gd name="T10" fmla="*/ 106 w 1021"/>
                <a:gd name="T11" fmla="*/ 46 h 241"/>
                <a:gd name="T12" fmla="*/ 124 w 1021"/>
                <a:gd name="T13" fmla="*/ 54 h 241"/>
                <a:gd name="T14" fmla="*/ 142 w 1021"/>
                <a:gd name="T15" fmla="*/ 62 h 241"/>
                <a:gd name="T16" fmla="*/ 160 w 1021"/>
                <a:gd name="T17" fmla="*/ 69 h 241"/>
                <a:gd name="T18" fmla="*/ 178 w 1021"/>
                <a:gd name="T19" fmla="*/ 77 h 241"/>
                <a:gd name="T20" fmla="*/ 196 w 1021"/>
                <a:gd name="T21" fmla="*/ 85 h 241"/>
                <a:gd name="T22" fmla="*/ 214 w 1021"/>
                <a:gd name="T23" fmla="*/ 93 h 241"/>
                <a:gd name="T24" fmla="*/ 232 w 1021"/>
                <a:gd name="T25" fmla="*/ 100 h 241"/>
                <a:gd name="T26" fmla="*/ 250 w 1021"/>
                <a:gd name="T27" fmla="*/ 108 h 241"/>
                <a:gd name="T28" fmla="*/ 268 w 1021"/>
                <a:gd name="T29" fmla="*/ 116 h 241"/>
                <a:gd name="T30" fmla="*/ 286 w 1021"/>
                <a:gd name="T31" fmla="*/ 124 h 241"/>
                <a:gd name="T32" fmla="*/ 304 w 1021"/>
                <a:gd name="T33" fmla="*/ 132 h 241"/>
                <a:gd name="T34" fmla="*/ 322 w 1021"/>
                <a:gd name="T35" fmla="*/ 139 h 241"/>
                <a:gd name="T36" fmla="*/ 340 w 1021"/>
                <a:gd name="T37" fmla="*/ 147 h 241"/>
                <a:gd name="T38" fmla="*/ 358 w 1021"/>
                <a:gd name="T39" fmla="*/ 155 h 241"/>
                <a:gd name="T40" fmla="*/ 376 w 1021"/>
                <a:gd name="T41" fmla="*/ 163 h 241"/>
                <a:gd name="T42" fmla="*/ 394 w 1021"/>
                <a:gd name="T43" fmla="*/ 170 h 241"/>
                <a:gd name="T44" fmla="*/ 412 w 1021"/>
                <a:gd name="T45" fmla="*/ 178 h 241"/>
                <a:gd name="T46" fmla="*/ 430 w 1021"/>
                <a:gd name="T47" fmla="*/ 186 h 241"/>
                <a:gd name="T48" fmla="*/ 448 w 1021"/>
                <a:gd name="T49" fmla="*/ 194 h 241"/>
                <a:gd name="T50" fmla="*/ 466 w 1021"/>
                <a:gd name="T51" fmla="*/ 202 h 241"/>
                <a:gd name="T52" fmla="*/ 484 w 1021"/>
                <a:gd name="T53" fmla="*/ 209 h 241"/>
                <a:gd name="T54" fmla="*/ 502 w 1021"/>
                <a:gd name="T55" fmla="*/ 217 h 241"/>
                <a:gd name="T56" fmla="*/ 520 w 1021"/>
                <a:gd name="T57" fmla="*/ 225 h 241"/>
                <a:gd name="T58" fmla="*/ 538 w 1021"/>
                <a:gd name="T59" fmla="*/ 233 h 241"/>
                <a:gd name="T60" fmla="*/ 556 w 1021"/>
                <a:gd name="T61" fmla="*/ 241 h 241"/>
                <a:gd name="T62" fmla="*/ 574 w 1021"/>
                <a:gd name="T63" fmla="*/ 233 h 241"/>
                <a:gd name="T64" fmla="*/ 592 w 1021"/>
                <a:gd name="T65" fmla="*/ 225 h 241"/>
                <a:gd name="T66" fmla="*/ 610 w 1021"/>
                <a:gd name="T67" fmla="*/ 217 h 241"/>
                <a:gd name="T68" fmla="*/ 628 w 1021"/>
                <a:gd name="T69" fmla="*/ 210 h 241"/>
                <a:gd name="T70" fmla="*/ 646 w 1021"/>
                <a:gd name="T71" fmla="*/ 202 h 241"/>
                <a:gd name="T72" fmla="*/ 664 w 1021"/>
                <a:gd name="T73" fmla="*/ 194 h 241"/>
                <a:gd name="T74" fmla="*/ 682 w 1021"/>
                <a:gd name="T75" fmla="*/ 186 h 241"/>
                <a:gd name="T76" fmla="*/ 700 w 1021"/>
                <a:gd name="T77" fmla="*/ 179 h 241"/>
                <a:gd name="T78" fmla="*/ 718 w 1021"/>
                <a:gd name="T79" fmla="*/ 171 h 241"/>
                <a:gd name="T80" fmla="*/ 736 w 1021"/>
                <a:gd name="T81" fmla="*/ 163 h 241"/>
                <a:gd name="T82" fmla="*/ 754 w 1021"/>
                <a:gd name="T83" fmla="*/ 155 h 241"/>
                <a:gd name="T84" fmla="*/ 772 w 1021"/>
                <a:gd name="T85" fmla="*/ 147 h 241"/>
                <a:gd name="T86" fmla="*/ 790 w 1021"/>
                <a:gd name="T87" fmla="*/ 140 h 241"/>
                <a:gd name="T88" fmla="*/ 808 w 1021"/>
                <a:gd name="T89" fmla="*/ 132 h 241"/>
                <a:gd name="T90" fmla="*/ 826 w 1021"/>
                <a:gd name="T91" fmla="*/ 124 h 241"/>
                <a:gd name="T92" fmla="*/ 844 w 1021"/>
                <a:gd name="T93" fmla="*/ 116 h 241"/>
                <a:gd name="T94" fmla="*/ 862 w 1021"/>
                <a:gd name="T95" fmla="*/ 109 h 241"/>
                <a:gd name="T96" fmla="*/ 880 w 1021"/>
                <a:gd name="T97" fmla="*/ 101 h 241"/>
                <a:gd name="T98" fmla="*/ 898 w 1021"/>
                <a:gd name="T99" fmla="*/ 93 h 241"/>
                <a:gd name="T100" fmla="*/ 916 w 1021"/>
                <a:gd name="T101" fmla="*/ 85 h 241"/>
                <a:gd name="T102" fmla="*/ 934 w 1021"/>
                <a:gd name="T103" fmla="*/ 77 h 241"/>
                <a:gd name="T104" fmla="*/ 952 w 1021"/>
                <a:gd name="T105" fmla="*/ 70 h 241"/>
                <a:gd name="T106" fmla="*/ 970 w 1021"/>
                <a:gd name="T107" fmla="*/ 62 h 241"/>
                <a:gd name="T108" fmla="*/ 988 w 1021"/>
                <a:gd name="T109" fmla="*/ 54 h 241"/>
                <a:gd name="T110" fmla="*/ 1006 w 1021"/>
                <a:gd name="T111" fmla="*/ 4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6" y="3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5"/>
                  </a:lnTo>
                  <a:lnTo>
                    <a:pt x="14" y="6"/>
                  </a:lnTo>
                  <a:lnTo>
                    <a:pt x="16" y="7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2" y="10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8" y="12"/>
                  </a:lnTo>
                  <a:lnTo>
                    <a:pt x="30" y="13"/>
                  </a:lnTo>
                  <a:lnTo>
                    <a:pt x="32" y="14"/>
                  </a:lnTo>
                  <a:lnTo>
                    <a:pt x="34" y="15"/>
                  </a:lnTo>
                  <a:lnTo>
                    <a:pt x="36" y="16"/>
                  </a:lnTo>
                  <a:lnTo>
                    <a:pt x="38" y="17"/>
                  </a:lnTo>
                  <a:lnTo>
                    <a:pt x="40" y="17"/>
                  </a:lnTo>
                  <a:lnTo>
                    <a:pt x="42" y="18"/>
                  </a:lnTo>
                  <a:lnTo>
                    <a:pt x="44" y="19"/>
                  </a:lnTo>
                  <a:lnTo>
                    <a:pt x="46" y="20"/>
                  </a:lnTo>
                  <a:lnTo>
                    <a:pt x="48" y="21"/>
                  </a:lnTo>
                  <a:lnTo>
                    <a:pt x="50" y="22"/>
                  </a:lnTo>
                  <a:lnTo>
                    <a:pt x="52" y="23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5"/>
                  </a:lnTo>
                  <a:lnTo>
                    <a:pt x="60" y="26"/>
                  </a:lnTo>
                  <a:lnTo>
                    <a:pt x="62" y="27"/>
                  </a:lnTo>
                  <a:lnTo>
                    <a:pt x="64" y="28"/>
                  </a:lnTo>
                  <a:lnTo>
                    <a:pt x="66" y="29"/>
                  </a:lnTo>
                  <a:lnTo>
                    <a:pt x="68" y="30"/>
                  </a:lnTo>
                  <a:lnTo>
                    <a:pt x="70" y="30"/>
                  </a:lnTo>
                  <a:lnTo>
                    <a:pt x="72" y="31"/>
                  </a:lnTo>
                  <a:lnTo>
                    <a:pt x="74" y="32"/>
                  </a:lnTo>
                  <a:lnTo>
                    <a:pt x="76" y="33"/>
                  </a:lnTo>
                  <a:lnTo>
                    <a:pt x="78" y="34"/>
                  </a:lnTo>
                  <a:lnTo>
                    <a:pt x="80" y="35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6" y="37"/>
                  </a:lnTo>
                  <a:lnTo>
                    <a:pt x="88" y="38"/>
                  </a:lnTo>
                  <a:lnTo>
                    <a:pt x="90" y="39"/>
                  </a:lnTo>
                  <a:lnTo>
                    <a:pt x="92" y="40"/>
                  </a:lnTo>
                  <a:lnTo>
                    <a:pt x="94" y="41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0" y="43"/>
                  </a:lnTo>
                  <a:lnTo>
                    <a:pt x="102" y="44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8"/>
                  </a:lnTo>
                  <a:lnTo>
                    <a:pt x="112" y="49"/>
                  </a:lnTo>
                  <a:lnTo>
                    <a:pt x="114" y="49"/>
                  </a:lnTo>
                  <a:lnTo>
                    <a:pt x="116" y="50"/>
                  </a:lnTo>
                  <a:lnTo>
                    <a:pt x="118" y="51"/>
                  </a:lnTo>
                  <a:lnTo>
                    <a:pt x="120" y="52"/>
                  </a:lnTo>
                  <a:lnTo>
                    <a:pt x="122" y="53"/>
                  </a:lnTo>
                  <a:lnTo>
                    <a:pt x="124" y="54"/>
                  </a:lnTo>
                  <a:lnTo>
                    <a:pt x="126" y="55"/>
                  </a:lnTo>
                  <a:lnTo>
                    <a:pt x="128" y="55"/>
                  </a:lnTo>
                  <a:lnTo>
                    <a:pt x="130" y="56"/>
                  </a:lnTo>
                  <a:lnTo>
                    <a:pt x="132" y="57"/>
                  </a:lnTo>
                  <a:lnTo>
                    <a:pt x="134" y="58"/>
                  </a:lnTo>
                  <a:lnTo>
                    <a:pt x="136" y="59"/>
                  </a:lnTo>
                  <a:lnTo>
                    <a:pt x="138" y="60"/>
                  </a:lnTo>
                  <a:lnTo>
                    <a:pt x="140" y="61"/>
                  </a:lnTo>
                  <a:lnTo>
                    <a:pt x="142" y="62"/>
                  </a:lnTo>
                  <a:lnTo>
                    <a:pt x="144" y="62"/>
                  </a:lnTo>
                  <a:lnTo>
                    <a:pt x="146" y="63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2" y="66"/>
                  </a:lnTo>
                  <a:lnTo>
                    <a:pt x="154" y="67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60" y="69"/>
                  </a:lnTo>
                  <a:lnTo>
                    <a:pt x="162" y="70"/>
                  </a:lnTo>
                  <a:lnTo>
                    <a:pt x="164" y="71"/>
                  </a:lnTo>
                  <a:lnTo>
                    <a:pt x="166" y="72"/>
                  </a:lnTo>
                  <a:lnTo>
                    <a:pt x="168" y="73"/>
                  </a:lnTo>
                  <a:lnTo>
                    <a:pt x="170" y="74"/>
                  </a:lnTo>
                  <a:lnTo>
                    <a:pt x="172" y="75"/>
                  </a:lnTo>
                  <a:lnTo>
                    <a:pt x="174" y="75"/>
                  </a:lnTo>
                  <a:lnTo>
                    <a:pt x="176" y="76"/>
                  </a:lnTo>
                  <a:lnTo>
                    <a:pt x="178" y="77"/>
                  </a:lnTo>
                  <a:lnTo>
                    <a:pt x="180" y="78"/>
                  </a:lnTo>
                  <a:lnTo>
                    <a:pt x="182" y="79"/>
                  </a:lnTo>
                  <a:lnTo>
                    <a:pt x="184" y="80"/>
                  </a:lnTo>
                  <a:lnTo>
                    <a:pt x="186" y="81"/>
                  </a:lnTo>
                  <a:lnTo>
                    <a:pt x="188" y="81"/>
                  </a:lnTo>
                  <a:lnTo>
                    <a:pt x="190" y="82"/>
                  </a:lnTo>
                  <a:lnTo>
                    <a:pt x="192" y="83"/>
                  </a:lnTo>
                  <a:lnTo>
                    <a:pt x="194" y="84"/>
                  </a:lnTo>
                  <a:lnTo>
                    <a:pt x="196" y="85"/>
                  </a:lnTo>
                  <a:lnTo>
                    <a:pt x="198" y="86"/>
                  </a:lnTo>
                  <a:lnTo>
                    <a:pt x="200" y="87"/>
                  </a:lnTo>
                  <a:lnTo>
                    <a:pt x="202" y="87"/>
                  </a:lnTo>
                  <a:lnTo>
                    <a:pt x="204" y="88"/>
                  </a:lnTo>
                  <a:lnTo>
                    <a:pt x="206" y="89"/>
                  </a:lnTo>
                  <a:lnTo>
                    <a:pt x="208" y="90"/>
                  </a:lnTo>
                  <a:lnTo>
                    <a:pt x="210" y="91"/>
                  </a:lnTo>
                  <a:lnTo>
                    <a:pt x="212" y="92"/>
                  </a:lnTo>
                  <a:lnTo>
                    <a:pt x="214" y="93"/>
                  </a:lnTo>
                  <a:lnTo>
                    <a:pt x="216" y="94"/>
                  </a:lnTo>
                  <a:lnTo>
                    <a:pt x="218" y="94"/>
                  </a:lnTo>
                  <a:lnTo>
                    <a:pt x="220" y="95"/>
                  </a:lnTo>
                  <a:lnTo>
                    <a:pt x="222" y="96"/>
                  </a:lnTo>
                  <a:lnTo>
                    <a:pt x="224" y="97"/>
                  </a:lnTo>
                  <a:lnTo>
                    <a:pt x="226" y="98"/>
                  </a:lnTo>
                  <a:lnTo>
                    <a:pt x="228" y="99"/>
                  </a:lnTo>
                  <a:lnTo>
                    <a:pt x="230" y="100"/>
                  </a:lnTo>
                  <a:lnTo>
                    <a:pt x="232" y="100"/>
                  </a:lnTo>
                  <a:lnTo>
                    <a:pt x="234" y="101"/>
                  </a:lnTo>
                  <a:lnTo>
                    <a:pt x="236" y="102"/>
                  </a:lnTo>
                  <a:lnTo>
                    <a:pt x="238" y="103"/>
                  </a:lnTo>
                  <a:lnTo>
                    <a:pt x="240" y="104"/>
                  </a:lnTo>
                  <a:lnTo>
                    <a:pt x="242" y="105"/>
                  </a:lnTo>
                  <a:lnTo>
                    <a:pt x="244" y="106"/>
                  </a:lnTo>
                  <a:lnTo>
                    <a:pt x="246" y="107"/>
                  </a:lnTo>
                  <a:lnTo>
                    <a:pt x="248" y="107"/>
                  </a:lnTo>
                  <a:lnTo>
                    <a:pt x="250" y="108"/>
                  </a:lnTo>
                  <a:lnTo>
                    <a:pt x="252" y="109"/>
                  </a:lnTo>
                  <a:lnTo>
                    <a:pt x="254" y="110"/>
                  </a:lnTo>
                  <a:lnTo>
                    <a:pt x="256" y="111"/>
                  </a:lnTo>
                  <a:lnTo>
                    <a:pt x="258" y="112"/>
                  </a:lnTo>
                  <a:lnTo>
                    <a:pt x="260" y="113"/>
                  </a:lnTo>
                  <a:lnTo>
                    <a:pt x="262" y="113"/>
                  </a:lnTo>
                  <a:lnTo>
                    <a:pt x="264" y="114"/>
                  </a:lnTo>
                  <a:lnTo>
                    <a:pt x="266" y="115"/>
                  </a:lnTo>
                  <a:lnTo>
                    <a:pt x="268" y="116"/>
                  </a:lnTo>
                  <a:lnTo>
                    <a:pt x="270" y="117"/>
                  </a:lnTo>
                  <a:lnTo>
                    <a:pt x="272" y="118"/>
                  </a:lnTo>
                  <a:lnTo>
                    <a:pt x="274" y="119"/>
                  </a:lnTo>
                  <a:lnTo>
                    <a:pt x="276" y="119"/>
                  </a:lnTo>
                  <a:lnTo>
                    <a:pt x="278" y="120"/>
                  </a:lnTo>
                  <a:lnTo>
                    <a:pt x="280" y="121"/>
                  </a:lnTo>
                  <a:lnTo>
                    <a:pt x="282" y="122"/>
                  </a:lnTo>
                  <a:lnTo>
                    <a:pt x="284" y="123"/>
                  </a:lnTo>
                  <a:lnTo>
                    <a:pt x="286" y="124"/>
                  </a:lnTo>
                  <a:lnTo>
                    <a:pt x="288" y="125"/>
                  </a:lnTo>
                  <a:lnTo>
                    <a:pt x="290" y="126"/>
                  </a:lnTo>
                  <a:lnTo>
                    <a:pt x="292" y="126"/>
                  </a:lnTo>
                  <a:lnTo>
                    <a:pt x="294" y="127"/>
                  </a:lnTo>
                  <a:lnTo>
                    <a:pt x="296" y="128"/>
                  </a:lnTo>
                  <a:lnTo>
                    <a:pt x="298" y="129"/>
                  </a:lnTo>
                  <a:lnTo>
                    <a:pt x="300" y="130"/>
                  </a:lnTo>
                  <a:lnTo>
                    <a:pt x="302" y="131"/>
                  </a:lnTo>
                  <a:lnTo>
                    <a:pt x="304" y="132"/>
                  </a:lnTo>
                  <a:lnTo>
                    <a:pt x="306" y="132"/>
                  </a:lnTo>
                  <a:lnTo>
                    <a:pt x="308" y="133"/>
                  </a:lnTo>
                  <a:lnTo>
                    <a:pt x="310" y="134"/>
                  </a:lnTo>
                  <a:lnTo>
                    <a:pt x="312" y="135"/>
                  </a:lnTo>
                  <a:lnTo>
                    <a:pt x="314" y="136"/>
                  </a:lnTo>
                  <a:lnTo>
                    <a:pt x="316" y="137"/>
                  </a:lnTo>
                  <a:lnTo>
                    <a:pt x="318" y="138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0"/>
                  </a:lnTo>
                  <a:lnTo>
                    <a:pt x="326" y="141"/>
                  </a:lnTo>
                  <a:lnTo>
                    <a:pt x="328" y="142"/>
                  </a:lnTo>
                  <a:lnTo>
                    <a:pt x="330" y="143"/>
                  </a:lnTo>
                  <a:lnTo>
                    <a:pt x="332" y="144"/>
                  </a:lnTo>
                  <a:lnTo>
                    <a:pt x="334" y="145"/>
                  </a:lnTo>
                  <a:lnTo>
                    <a:pt x="336" y="145"/>
                  </a:lnTo>
                  <a:lnTo>
                    <a:pt x="338" y="146"/>
                  </a:lnTo>
                  <a:lnTo>
                    <a:pt x="340" y="147"/>
                  </a:lnTo>
                  <a:lnTo>
                    <a:pt x="342" y="148"/>
                  </a:lnTo>
                  <a:lnTo>
                    <a:pt x="344" y="149"/>
                  </a:lnTo>
                  <a:lnTo>
                    <a:pt x="346" y="150"/>
                  </a:lnTo>
                  <a:lnTo>
                    <a:pt x="348" y="151"/>
                  </a:lnTo>
                  <a:lnTo>
                    <a:pt x="350" y="151"/>
                  </a:lnTo>
                  <a:lnTo>
                    <a:pt x="352" y="152"/>
                  </a:lnTo>
                  <a:lnTo>
                    <a:pt x="354" y="153"/>
                  </a:lnTo>
                  <a:lnTo>
                    <a:pt x="356" y="154"/>
                  </a:lnTo>
                  <a:lnTo>
                    <a:pt x="358" y="155"/>
                  </a:lnTo>
                  <a:lnTo>
                    <a:pt x="360" y="156"/>
                  </a:lnTo>
                  <a:lnTo>
                    <a:pt x="362" y="157"/>
                  </a:lnTo>
                  <a:lnTo>
                    <a:pt x="364" y="158"/>
                  </a:lnTo>
                  <a:lnTo>
                    <a:pt x="366" y="158"/>
                  </a:lnTo>
                  <a:lnTo>
                    <a:pt x="368" y="159"/>
                  </a:lnTo>
                  <a:lnTo>
                    <a:pt x="370" y="160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76" y="163"/>
                  </a:lnTo>
                  <a:lnTo>
                    <a:pt x="378" y="164"/>
                  </a:lnTo>
                  <a:lnTo>
                    <a:pt x="380" y="164"/>
                  </a:lnTo>
                  <a:lnTo>
                    <a:pt x="382" y="165"/>
                  </a:lnTo>
                  <a:lnTo>
                    <a:pt x="384" y="166"/>
                  </a:lnTo>
                  <a:lnTo>
                    <a:pt x="386" y="167"/>
                  </a:lnTo>
                  <a:lnTo>
                    <a:pt x="388" y="168"/>
                  </a:lnTo>
                  <a:lnTo>
                    <a:pt x="390" y="169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1"/>
                  </a:lnTo>
                  <a:lnTo>
                    <a:pt x="398" y="172"/>
                  </a:lnTo>
                  <a:lnTo>
                    <a:pt x="400" y="173"/>
                  </a:lnTo>
                  <a:lnTo>
                    <a:pt x="402" y="174"/>
                  </a:lnTo>
                  <a:lnTo>
                    <a:pt x="404" y="175"/>
                  </a:lnTo>
                  <a:lnTo>
                    <a:pt x="406" y="176"/>
                  </a:lnTo>
                  <a:lnTo>
                    <a:pt x="408" y="177"/>
                  </a:lnTo>
                  <a:lnTo>
                    <a:pt x="410" y="177"/>
                  </a:lnTo>
                  <a:lnTo>
                    <a:pt x="412" y="178"/>
                  </a:lnTo>
                  <a:lnTo>
                    <a:pt x="414" y="179"/>
                  </a:lnTo>
                  <a:lnTo>
                    <a:pt x="416" y="180"/>
                  </a:lnTo>
                  <a:lnTo>
                    <a:pt x="418" y="181"/>
                  </a:lnTo>
                  <a:lnTo>
                    <a:pt x="420" y="182"/>
                  </a:lnTo>
                  <a:lnTo>
                    <a:pt x="422" y="183"/>
                  </a:lnTo>
                  <a:lnTo>
                    <a:pt x="424" y="183"/>
                  </a:lnTo>
                  <a:lnTo>
                    <a:pt x="426" y="184"/>
                  </a:lnTo>
                  <a:lnTo>
                    <a:pt x="428" y="185"/>
                  </a:lnTo>
                  <a:lnTo>
                    <a:pt x="430" y="186"/>
                  </a:lnTo>
                  <a:lnTo>
                    <a:pt x="432" y="187"/>
                  </a:lnTo>
                  <a:lnTo>
                    <a:pt x="434" y="188"/>
                  </a:lnTo>
                  <a:lnTo>
                    <a:pt x="436" y="189"/>
                  </a:lnTo>
                  <a:lnTo>
                    <a:pt x="438" y="190"/>
                  </a:lnTo>
                  <a:lnTo>
                    <a:pt x="440" y="190"/>
                  </a:lnTo>
                  <a:lnTo>
                    <a:pt x="442" y="191"/>
                  </a:lnTo>
                  <a:lnTo>
                    <a:pt x="444" y="192"/>
                  </a:lnTo>
                  <a:lnTo>
                    <a:pt x="446" y="193"/>
                  </a:lnTo>
                  <a:lnTo>
                    <a:pt x="448" y="194"/>
                  </a:lnTo>
                  <a:lnTo>
                    <a:pt x="450" y="195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6" y="197"/>
                  </a:lnTo>
                  <a:lnTo>
                    <a:pt x="458" y="198"/>
                  </a:lnTo>
                  <a:lnTo>
                    <a:pt x="460" y="199"/>
                  </a:lnTo>
                  <a:lnTo>
                    <a:pt x="462" y="200"/>
                  </a:lnTo>
                  <a:lnTo>
                    <a:pt x="464" y="201"/>
                  </a:lnTo>
                  <a:lnTo>
                    <a:pt x="466" y="202"/>
                  </a:lnTo>
                  <a:lnTo>
                    <a:pt x="468" y="202"/>
                  </a:lnTo>
                  <a:lnTo>
                    <a:pt x="470" y="203"/>
                  </a:lnTo>
                  <a:lnTo>
                    <a:pt x="472" y="204"/>
                  </a:lnTo>
                  <a:lnTo>
                    <a:pt x="474" y="205"/>
                  </a:lnTo>
                  <a:lnTo>
                    <a:pt x="476" y="206"/>
                  </a:lnTo>
                  <a:lnTo>
                    <a:pt x="478" y="207"/>
                  </a:lnTo>
                  <a:lnTo>
                    <a:pt x="480" y="208"/>
                  </a:lnTo>
                  <a:lnTo>
                    <a:pt x="482" y="209"/>
                  </a:lnTo>
                  <a:lnTo>
                    <a:pt x="484" y="209"/>
                  </a:lnTo>
                  <a:lnTo>
                    <a:pt x="486" y="210"/>
                  </a:lnTo>
                  <a:lnTo>
                    <a:pt x="488" y="211"/>
                  </a:lnTo>
                  <a:lnTo>
                    <a:pt x="490" y="212"/>
                  </a:lnTo>
                  <a:lnTo>
                    <a:pt x="492" y="213"/>
                  </a:lnTo>
                  <a:lnTo>
                    <a:pt x="494" y="214"/>
                  </a:lnTo>
                  <a:lnTo>
                    <a:pt x="496" y="215"/>
                  </a:lnTo>
                  <a:lnTo>
                    <a:pt x="498" y="215"/>
                  </a:lnTo>
                  <a:lnTo>
                    <a:pt x="500" y="216"/>
                  </a:lnTo>
                  <a:lnTo>
                    <a:pt x="502" y="217"/>
                  </a:lnTo>
                  <a:lnTo>
                    <a:pt x="504" y="218"/>
                  </a:lnTo>
                  <a:lnTo>
                    <a:pt x="506" y="219"/>
                  </a:lnTo>
                  <a:lnTo>
                    <a:pt x="508" y="220"/>
                  </a:lnTo>
                  <a:lnTo>
                    <a:pt x="510" y="221"/>
                  </a:lnTo>
                  <a:lnTo>
                    <a:pt x="512" y="221"/>
                  </a:lnTo>
                  <a:lnTo>
                    <a:pt x="514" y="222"/>
                  </a:lnTo>
                  <a:lnTo>
                    <a:pt x="516" y="223"/>
                  </a:lnTo>
                  <a:lnTo>
                    <a:pt x="518" y="224"/>
                  </a:lnTo>
                  <a:lnTo>
                    <a:pt x="520" y="225"/>
                  </a:lnTo>
                  <a:lnTo>
                    <a:pt x="522" y="226"/>
                  </a:lnTo>
                  <a:lnTo>
                    <a:pt x="524" y="227"/>
                  </a:lnTo>
                  <a:lnTo>
                    <a:pt x="526" y="228"/>
                  </a:lnTo>
                  <a:lnTo>
                    <a:pt x="528" y="228"/>
                  </a:lnTo>
                  <a:lnTo>
                    <a:pt x="530" y="229"/>
                  </a:lnTo>
                  <a:lnTo>
                    <a:pt x="532" y="230"/>
                  </a:lnTo>
                  <a:lnTo>
                    <a:pt x="534" y="231"/>
                  </a:lnTo>
                  <a:lnTo>
                    <a:pt x="536" y="232"/>
                  </a:lnTo>
                  <a:lnTo>
                    <a:pt x="538" y="233"/>
                  </a:lnTo>
                  <a:lnTo>
                    <a:pt x="540" y="234"/>
                  </a:lnTo>
                  <a:lnTo>
                    <a:pt x="542" y="234"/>
                  </a:lnTo>
                  <a:lnTo>
                    <a:pt x="544" y="235"/>
                  </a:lnTo>
                  <a:lnTo>
                    <a:pt x="546" y="236"/>
                  </a:lnTo>
                  <a:lnTo>
                    <a:pt x="548" y="237"/>
                  </a:lnTo>
                  <a:lnTo>
                    <a:pt x="550" y="238"/>
                  </a:lnTo>
                  <a:lnTo>
                    <a:pt x="552" y="239"/>
                  </a:lnTo>
                  <a:lnTo>
                    <a:pt x="554" y="240"/>
                  </a:lnTo>
                  <a:lnTo>
                    <a:pt x="556" y="241"/>
                  </a:lnTo>
                  <a:lnTo>
                    <a:pt x="558" y="240"/>
                  </a:lnTo>
                  <a:lnTo>
                    <a:pt x="560" y="239"/>
                  </a:lnTo>
                  <a:lnTo>
                    <a:pt x="562" y="238"/>
                  </a:lnTo>
                  <a:lnTo>
                    <a:pt x="564" y="237"/>
                  </a:lnTo>
                  <a:lnTo>
                    <a:pt x="566" y="237"/>
                  </a:lnTo>
                  <a:lnTo>
                    <a:pt x="568" y="236"/>
                  </a:lnTo>
                  <a:lnTo>
                    <a:pt x="570" y="235"/>
                  </a:lnTo>
                  <a:lnTo>
                    <a:pt x="572" y="234"/>
                  </a:lnTo>
                  <a:lnTo>
                    <a:pt x="574" y="233"/>
                  </a:lnTo>
                  <a:lnTo>
                    <a:pt x="576" y="232"/>
                  </a:lnTo>
                  <a:lnTo>
                    <a:pt x="578" y="231"/>
                  </a:lnTo>
                  <a:lnTo>
                    <a:pt x="580" y="230"/>
                  </a:lnTo>
                  <a:lnTo>
                    <a:pt x="582" y="230"/>
                  </a:lnTo>
                  <a:lnTo>
                    <a:pt x="584" y="229"/>
                  </a:lnTo>
                  <a:lnTo>
                    <a:pt x="586" y="228"/>
                  </a:lnTo>
                  <a:lnTo>
                    <a:pt x="588" y="227"/>
                  </a:lnTo>
                  <a:lnTo>
                    <a:pt x="590" y="226"/>
                  </a:lnTo>
                  <a:lnTo>
                    <a:pt x="592" y="225"/>
                  </a:lnTo>
                  <a:lnTo>
                    <a:pt x="594" y="224"/>
                  </a:lnTo>
                  <a:lnTo>
                    <a:pt x="596" y="224"/>
                  </a:lnTo>
                  <a:lnTo>
                    <a:pt x="598" y="223"/>
                  </a:lnTo>
                  <a:lnTo>
                    <a:pt x="600" y="222"/>
                  </a:lnTo>
                  <a:lnTo>
                    <a:pt x="602" y="221"/>
                  </a:lnTo>
                  <a:lnTo>
                    <a:pt x="604" y="220"/>
                  </a:lnTo>
                  <a:lnTo>
                    <a:pt x="606" y="219"/>
                  </a:lnTo>
                  <a:lnTo>
                    <a:pt x="608" y="218"/>
                  </a:lnTo>
                  <a:lnTo>
                    <a:pt x="610" y="217"/>
                  </a:lnTo>
                  <a:lnTo>
                    <a:pt x="612" y="217"/>
                  </a:lnTo>
                  <a:lnTo>
                    <a:pt x="614" y="216"/>
                  </a:lnTo>
                  <a:lnTo>
                    <a:pt x="616" y="215"/>
                  </a:lnTo>
                  <a:lnTo>
                    <a:pt x="618" y="214"/>
                  </a:lnTo>
                  <a:lnTo>
                    <a:pt x="620" y="213"/>
                  </a:lnTo>
                  <a:lnTo>
                    <a:pt x="622" y="212"/>
                  </a:lnTo>
                  <a:lnTo>
                    <a:pt x="624" y="211"/>
                  </a:lnTo>
                  <a:lnTo>
                    <a:pt x="626" y="211"/>
                  </a:lnTo>
                  <a:lnTo>
                    <a:pt x="628" y="210"/>
                  </a:lnTo>
                  <a:lnTo>
                    <a:pt x="630" y="209"/>
                  </a:lnTo>
                  <a:lnTo>
                    <a:pt x="632" y="208"/>
                  </a:lnTo>
                  <a:lnTo>
                    <a:pt x="634" y="207"/>
                  </a:lnTo>
                  <a:lnTo>
                    <a:pt x="636" y="206"/>
                  </a:lnTo>
                  <a:lnTo>
                    <a:pt x="638" y="205"/>
                  </a:lnTo>
                  <a:lnTo>
                    <a:pt x="640" y="205"/>
                  </a:lnTo>
                  <a:lnTo>
                    <a:pt x="642" y="204"/>
                  </a:lnTo>
                  <a:lnTo>
                    <a:pt x="644" y="203"/>
                  </a:lnTo>
                  <a:lnTo>
                    <a:pt x="646" y="202"/>
                  </a:lnTo>
                  <a:lnTo>
                    <a:pt x="648" y="201"/>
                  </a:lnTo>
                  <a:lnTo>
                    <a:pt x="650" y="200"/>
                  </a:lnTo>
                  <a:lnTo>
                    <a:pt x="652" y="199"/>
                  </a:lnTo>
                  <a:lnTo>
                    <a:pt x="654" y="198"/>
                  </a:lnTo>
                  <a:lnTo>
                    <a:pt x="656" y="198"/>
                  </a:lnTo>
                  <a:lnTo>
                    <a:pt x="658" y="197"/>
                  </a:lnTo>
                  <a:lnTo>
                    <a:pt x="660" y="196"/>
                  </a:lnTo>
                  <a:lnTo>
                    <a:pt x="662" y="195"/>
                  </a:lnTo>
                  <a:lnTo>
                    <a:pt x="664" y="194"/>
                  </a:lnTo>
                  <a:lnTo>
                    <a:pt x="666" y="193"/>
                  </a:lnTo>
                  <a:lnTo>
                    <a:pt x="668" y="192"/>
                  </a:lnTo>
                  <a:lnTo>
                    <a:pt x="670" y="192"/>
                  </a:lnTo>
                  <a:lnTo>
                    <a:pt x="672" y="191"/>
                  </a:lnTo>
                  <a:lnTo>
                    <a:pt x="674" y="190"/>
                  </a:lnTo>
                  <a:lnTo>
                    <a:pt x="676" y="189"/>
                  </a:lnTo>
                  <a:lnTo>
                    <a:pt x="678" y="188"/>
                  </a:lnTo>
                  <a:lnTo>
                    <a:pt x="680" y="187"/>
                  </a:lnTo>
                  <a:lnTo>
                    <a:pt x="682" y="186"/>
                  </a:lnTo>
                  <a:lnTo>
                    <a:pt x="684" y="185"/>
                  </a:lnTo>
                  <a:lnTo>
                    <a:pt x="686" y="185"/>
                  </a:lnTo>
                  <a:lnTo>
                    <a:pt x="688" y="184"/>
                  </a:lnTo>
                  <a:lnTo>
                    <a:pt x="690" y="183"/>
                  </a:lnTo>
                  <a:lnTo>
                    <a:pt x="692" y="182"/>
                  </a:lnTo>
                  <a:lnTo>
                    <a:pt x="694" y="181"/>
                  </a:lnTo>
                  <a:lnTo>
                    <a:pt x="696" y="180"/>
                  </a:lnTo>
                  <a:lnTo>
                    <a:pt x="698" y="179"/>
                  </a:lnTo>
                  <a:lnTo>
                    <a:pt x="700" y="179"/>
                  </a:lnTo>
                  <a:lnTo>
                    <a:pt x="702" y="178"/>
                  </a:lnTo>
                  <a:lnTo>
                    <a:pt x="704" y="177"/>
                  </a:lnTo>
                  <a:lnTo>
                    <a:pt x="706" y="176"/>
                  </a:lnTo>
                  <a:lnTo>
                    <a:pt x="708" y="175"/>
                  </a:lnTo>
                  <a:lnTo>
                    <a:pt x="710" y="174"/>
                  </a:lnTo>
                  <a:lnTo>
                    <a:pt x="712" y="173"/>
                  </a:lnTo>
                  <a:lnTo>
                    <a:pt x="714" y="173"/>
                  </a:lnTo>
                  <a:lnTo>
                    <a:pt x="716" y="172"/>
                  </a:lnTo>
                  <a:lnTo>
                    <a:pt x="718" y="171"/>
                  </a:lnTo>
                  <a:lnTo>
                    <a:pt x="720" y="170"/>
                  </a:lnTo>
                  <a:lnTo>
                    <a:pt x="722" y="169"/>
                  </a:lnTo>
                  <a:lnTo>
                    <a:pt x="724" y="168"/>
                  </a:lnTo>
                  <a:lnTo>
                    <a:pt x="726" y="167"/>
                  </a:lnTo>
                  <a:lnTo>
                    <a:pt x="728" y="166"/>
                  </a:lnTo>
                  <a:lnTo>
                    <a:pt x="730" y="166"/>
                  </a:lnTo>
                  <a:lnTo>
                    <a:pt x="732" y="165"/>
                  </a:lnTo>
                  <a:lnTo>
                    <a:pt x="734" y="164"/>
                  </a:lnTo>
                  <a:lnTo>
                    <a:pt x="736" y="163"/>
                  </a:lnTo>
                  <a:lnTo>
                    <a:pt x="738" y="162"/>
                  </a:lnTo>
                  <a:lnTo>
                    <a:pt x="740" y="161"/>
                  </a:lnTo>
                  <a:lnTo>
                    <a:pt x="742" y="160"/>
                  </a:lnTo>
                  <a:lnTo>
                    <a:pt x="744" y="160"/>
                  </a:lnTo>
                  <a:lnTo>
                    <a:pt x="746" y="159"/>
                  </a:lnTo>
                  <a:lnTo>
                    <a:pt x="748" y="158"/>
                  </a:lnTo>
                  <a:lnTo>
                    <a:pt x="750" y="157"/>
                  </a:lnTo>
                  <a:lnTo>
                    <a:pt x="752" y="156"/>
                  </a:lnTo>
                  <a:lnTo>
                    <a:pt x="754" y="155"/>
                  </a:lnTo>
                  <a:lnTo>
                    <a:pt x="756" y="154"/>
                  </a:lnTo>
                  <a:lnTo>
                    <a:pt x="758" y="154"/>
                  </a:lnTo>
                  <a:lnTo>
                    <a:pt x="760" y="153"/>
                  </a:lnTo>
                  <a:lnTo>
                    <a:pt x="762" y="152"/>
                  </a:lnTo>
                  <a:lnTo>
                    <a:pt x="764" y="151"/>
                  </a:lnTo>
                  <a:lnTo>
                    <a:pt x="766" y="150"/>
                  </a:lnTo>
                  <a:lnTo>
                    <a:pt x="768" y="149"/>
                  </a:lnTo>
                  <a:lnTo>
                    <a:pt x="770" y="148"/>
                  </a:lnTo>
                  <a:lnTo>
                    <a:pt x="772" y="147"/>
                  </a:lnTo>
                  <a:lnTo>
                    <a:pt x="774" y="147"/>
                  </a:lnTo>
                  <a:lnTo>
                    <a:pt x="776" y="146"/>
                  </a:lnTo>
                  <a:lnTo>
                    <a:pt x="778" y="145"/>
                  </a:lnTo>
                  <a:lnTo>
                    <a:pt x="780" y="144"/>
                  </a:lnTo>
                  <a:lnTo>
                    <a:pt x="782" y="143"/>
                  </a:lnTo>
                  <a:lnTo>
                    <a:pt x="784" y="142"/>
                  </a:lnTo>
                  <a:lnTo>
                    <a:pt x="786" y="141"/>
                  </a:lnTo>
                  <a:lnTo>
                    <a:pt x="788" y="141"/>
                  </a:lnTo>
                  <a:lnTo>
                    <a:pt x="790" y="140"/>
                  </a:lnTo>
                  <a:lnTo>
                    <a:pt x="792" y="139"/>
                  </a:lnTo>
                  <a:lnTo>
                    <a:pt x="794" y="138"/>
                  </a:lnTo>
                  <a:lnTo>
                    <a:pt x="796" y="137"/>
                  </a:lnTo>
                  <a:lnTo>
                    <a:pt x="798" y="136"/>
                  </a:lnTo>
                  <a:lnTo>
                    <a:pt x="800" y="135"/>
                  </a:lnTo>
                  <a:lnTo>
                    <a:pt x="802" y="134"/>
                  </a:lnTo>
                  <a:lnTo>
                    <a:pt x="804" y="134"/>
                  </a:lnTo>
                  <a:lnTo>
                    <a:pt x="806" y="133"/>
                  </a:lnTo>
                  <a:lnTo>
                    <a:pt x="808" y="132"/>
                  </a:lnTo>
                  <a:lnTo>
                    <a:pt x="810" y="131"/>
                  </a:lnTo>
                  <a:lnTo>
                    <a:pt x="812" y="130"/>
                  </a:lnTo>
                  <a:lnTo>
                    <a:pt x="814" y="129"/>
                  </a:lnTo>
                  <a:lnTo>
                    <a:pt x="816" y="128"/>
                  </a:lnTo>
                  <a:lnTo>
                    <a:pt x="818" y="128"/>
                  </a:lnTo>
                  <a:lnTo>
                    <a:pt x="820" y="127"/>
                  </a:lnTo>
                  <a:lnTo>
                    <a:pt x="822" y="126"/>
                  </a:lnTo>
                  <a:lnTo>
                    <a:pt x="824" y="125"/>
                  </a:lnTo>
                  <a:lnTo>
                    <a:pt x="826" y="124"/>
                  </a:lnTo>
                  <a:lnTo>
                    <a:pt x="828" y="123"/>
                  </a:lnTo>
                  <a:lnTo>
                    <a:pt x="830" y="122"/>
                  </a:lnTo>
                  <a:lnTo>
                    <a:pt x="832" y="122"/>
                  </a:lnTo>
                  <a:lnTo>
                    <a:pt x="834" y="121"/>
                  </a:lnTo>
                  <a:lnTo>
                    <a:pt x="836" y="120"/>
                  </a:lnTo>
                  <a:lnTo>
                    <a:pt x="838" y="119"/>
                  </a:lnTo>
                  <a:lnTo>
                    <a:pt x="840" y="118"/>
                  </a:lnTo>
                  <a:lnTo>
                    <a:pt x="842" y="117"/>
                  </a:lnTo>
                  <a:lnTo>
                    <a:pt x="844" y="116"/>
                  </a:lnTo>
                  <a:lnTo>
                    <a:pt x="846" y="115"/>
                  </a:lnTo>
                  <a:lnTo>
                    <a:pt x="848" y="115"/>
                  </a:lnTo>
                  <a:lnTo>
                    <a:pt x="850" y="114"/>
                  </a:lnTo>
                  <a:lnTo>
                    <a:pt x="852" y="113"/>
                  </a:lnTo>
                  <a:lnTo>
                    <a:pt x="854" y="112"/>
                  </a:lnTo>
                  <a:lnTo>
                    <a:pt x="856" y="111"/>
                  </a:lnTo>
                  <a:lnTo>
                    <a:pt x="858" y="110"/>
                  </a:lnTo>
                  <a:lnTo>
                    <a:pt x="860" y="109"/>
                  </a:lnTo>
                  <a:lnTo>
                    <a:pt x="862" y="109"/>
                  </a:lnTo>
                  <a:lnTo>
                    <a:pt x="864" y="108"/>
                  </a:lnTo>
                  <a:lnTo>
                    <a:pt x="866" y="107"/>
                  </a:lnTo>
                  <a:lnTo>
                    <a:pt x="868" y="106"/>
                  </a:lnTo>
                  <a:lnTo>
                    <a:pt x="870" y="105"/>
                  </a:lnTo>
                  <a:lnTo>
                    <a:pt x="872" y="104"/>
                  </a:lnTo>
                  <a:lnTo>
                    <a:pt x="874" y="103"/>
                  </a:lnTo>
                  <a:lnTo>
                    <a:pt x="876" y="102"/>
                  </a:lnTo>
                  <a:lnTo>
                    <a:pt x="878" y="102"/>
                  </a:lnTo>
                  <a:lnTo>
                    <a:pt x="880" y="101"/>
                  </a:lnTo>
                  <a:lnTo>
                    <a:pt x="882" y="100"/>
                  </a:lnTo>
                  <a:lnTo>
                    <a:pt x="884" y="99"/>
                  </a:lnTo>
                  <a:lnTo>
                    <a:pt x="886" y="98"/>
                  </a:lnTo>
                  <a:lnTo>
                    <a:pt x="888" y="97"/>
                  </a:lnTo>
                  <a:lnTo>
                    <a:pt x="890" y="96"/>
                  </a:lnTo>
                  <a:lnTo>
                    <a:pt x="892" y="96"/>
                  </a:lnTo>
                  <a:lnTo>
                    <a:pt x="894" y="95"/>
                  </a:lnTo>
                  <a:lnTo>
                    <a:pt x="896" y="94"/>
                  </a:lnTo>
                  <a:lnTo>
                    <a:pt x="898" y="93"/>
                  </a:lnTo>
                  <a:lnTo>
                    <a:pt x="900" y="92"/>
                  </a:lnTo>
                  <a:lnTo>
                    <a:pt x="902" y="91"/>
                  </a:lnTo>
                  <a:lnTo>
                    <a:pt x="904" y="90"/>
                  </a:lnTo>
                  <a:lnTo>
                    <a:pt x="906" y="90"/>
                  </a:lnTo>
                  <a:lnTo>
                    <a:pt x="908" y="89"/>
                  </a:lnTo>
                  <a:lnTo>
                    <a:pt x="910" y="88"/>
                  </a:lnTo>
                  <a:lnTo>
                    <a:pt x="912" y="87"/>
                  </a:lnTo>
                  <a:lnTo>
                    <a:pt x="914" y="86"/>
                  </a:lnTo>
                  <a:lnTo>
                    <a:pt x="916" y="85"/>
                  </a:lnTo>
                  <a:lnTo>
                    <a:pt x="918" y="84"/>
                  </a:lnTo>
                  <a:lnTo>
                    <a:pt x="920" y="83"/>
                  </a:lnTo>
                  <a:lnTo>
                    <a:pt x="922" y="83"/>
                  </a:lnTo>
                  <a:lnTo>
                    <a:pt x="924" y="82"/>
                  </a:lnTo>
                  <a:lnTo>
                    <a:pt x="926" y="81"/>
                  </a:lnTo>
                  <a:lnTo>
                    <a:pt x="928" y="80"/>
                  </a:lnTo>
                  <a:lnTo>
                    <a:pt x="930" y="79"/>
                  </a:lnTo>
                  <a:lnTo>
                    <a:pt x="932" y="78"/>
                  </a:lnTo>
                  <a:lnTo>
                    <a:pt x="934" y="77"/>
                  </a:lnTo>
                  <a:lnTo>
                    <a:pt x="936" y="77"/>
                  </a:lnTo>
                  <a:lnTo>
                    <a:pt x="938" y="76"/>
                  </a:lnTo>
                  <a:lnTo>
                    <a:pt x="940" y="75"/>
                  </a:lnTo>
                  <a:lnTo>
                    <a:pt x="942" y="74"/>
                  </a:lnTo>
                  <a:lnTo>
                    <a:pt x="944" y="73"/>
                  </a:lnTo>
                  <a:lnTo>
                    <a:pt x="946" y="72"/>
                  </a:lnTo>
                  <a:lnTo>
                    <a:pt x="948" y="71"/>
                  </a:lnTo>
                  <a:lnTo>
                    <a:pt x="950" y="71"/>
                  </a:lnTo>
                  <a:lnTo>
                    <a:pt x="952" y="70"/>
                  </a:lnTo>
                  <a:lnTo>
                    <a:pt x="954" y="69"/>
                  </a:lnTo>
                  <a:lnTo>
                    <a:pt x="956" y="68"/>
                  </a:lnTo>
                  <a:lnTo>
                    <a:pt x="958" y="67"/>
                  </a:lnTo>
                  <a:lnTo>
                    <a:pt x="960" y="66"/>
                  </a:lnTo>
                  <a:lnTo>
                    <a:pt x="962" y="65"/>
                  </a:lnTo>
                  <a:lnTo>
                    <a:pt x="964" y="64"/>
                  </a:lnTo>
                  <a:lnTo>
                    <a:pt x="966" y="64"/>
                  </a:lnTo>
                  <a:lnTo>
                    <a:pt x="968" y="63"/>
                  </a:lnTo>
                  <a:lnTo>
                    <a:pt x="970" y="62"/>
                  </a:lnTo>
                  <a:lnTo>
                    <a:pt x="972" y="61"/>
                  </a:lnTo>
                  <a:lnTo>
                    <a:pt x="974" y="60"/>
                  </a:lnTo>
                  <a:lnTo>
                    <a:pt x="976" y="59"/>
                  </a:lnTo>
                  <a:lnTo>
                    <a:pt x="978" y="58"/>
                  </a:lnTo>
                  <a:lnTo>
                    <a:pt x="980" y="58"/>
                  </a:lnTo>
                  <a:lnTo>
                    <a:pt x="982" y="57"/>
                  </a:lnTo>
                  <a:lnTo>
                    <a:pt x="984" y="56"/>
                  </a:lnTo>
                  <a:lnTo>
                    <a:pt x="986" y="55"/>
                  </a:lnTo>
                  <a:lnTo>
                    <a:pt x="988" y="54"/>
                  </a:lnTo>
                  <a:lnTo>
                    <a:pt x="990" y="53"/>
                  </a:lnTo>
                  <a:lnTo>
                    <a:pt x="992" y="52"/>
                  </a:lnTo>
                  <a:lnTo>
                    <a:pt x="994" y="51"/>
                  </a:lnTo>
                  <a:lnTo>
                    <a:pt x="996" y="51"/>
                  </a:lnTo>
                  <a:lnTo>
                    <a:pt x="998" y="50"/>
                  </a:lnTo>
                  <a:lnTo>
                    <a:pt x="1000" y="49"/>
                  </a:lnTo>
                  <a:lnTo>
                    <a:pt x="1002" y="48"/>
                  </a:lnTo>
                  <a:lnTo>
                    <a:pt x="1004" y="47"/>
                  </a:lnTo>
                  <a:lnTo>
                    <a:pt x="1006" y="46"/>
                  </a:lnTo>
                  <a:lnTo>
                    <a:pt x="1008" y="45"/>
                  </a:lnTo>
                  <a:lnTo>
                    <a:pt x="1010" y="45"/>
                  </a:lnTo>
                  <a:lnTo>
                    <a:pt x="1012" y="44"/>
                  </a:lnTo>
                  <a:lnTo>
                    <a:pt x="1014" y="43"/>
                  </a:lnTo>
                  <a:lnTo>
                    <a:pt x="1016" y="42"/>
                  </a:lnTo>
                  <a:lnTo>
                    <a:pt x="1018" y="41"/>
                  </a:lnTo>
                  <a:lnTo>
                    <a:pt x="1020" y="40"/>
                  </a:lnTo>
                  <a:lnTo>
                    <a:pt x="1021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Rectangle 195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661988" y="6038850"/>
            <a:ext cx="38417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x=0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4897438" y="6048375"/>
            <a:ext cx="42497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x=1.66</a:t>
            </a:r>
          </a:p>
        </p:txBody>
      </p:sp>
      <p:graphicFrame>
        <p:nvGraphicFramePr>
          <p:cNvPr id="23862" name="Object 310"/>
          <p:cNvGraphicFramePr>
            <a:graphicFrameLocks noChangeAspect="1"/>
          </p:cNvGraphicFramePr>
          <p:nvPr/>
        </p:nvGraphicFramePr>
        <p:xfrm>
          <a:off x="1546225" y="4581525"/>
          <a:ext cx="11477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660240" imgH="253800" progId="Equation.DSMT4">
                  <p:embed/>
                </p:oleObj>
              </mc:Choice>
              <mc:Fallback>
                <p:oleObj name="Equation" r:id="rId8" imgW="660240" imgH="25380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4581525"/>
                        <a:ext cx="1147763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/>
        </p:nvGraphicFramePr>
        <p:xfrm>
          <a:off x="2849563" y="1863725"/>
          <a:ext cx="1143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596641" imgH="203112" progId="Equation.DSMT4">
                  <p:embed/>
                </p:oleObj>
              </mc:Choice>
              <mc:Fallback>
                <p:oleObj name="Equation" r:id="rId10" imgW="596641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1863725"/>
                        <a:ext cx="114300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09"/>
          <p:cNvGraphicFramePr>
            <a:graphicFrameLocks noChangeAspect="1"/>
          </p:cNvGraphicFramePr>
          <p:nvPr/>
        </p:nvGraphicFramePr>
        <p:xfrm>
          <a:off x="7837488" y="3724275"/>
          <a:ext cx="11922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622030" imgH="203112" progId="Equation.DSMT4">
                  <p:embed/>
                </p:oleObj>
              </mc:Choice>
              <mc:Fallback>
                <p:oleObj name="Equation" r:id="rId12" imgW="622030" imgH="203112" progId="Equation.DSMT4">
                  <p:embed/>
                  <p:pic>
                    <p:nvPicPr>
                      <p:cNvPr id="3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3724275"/>
                        <a:ext cx="1192212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0"/>
          <p:cNvGraphicFramePr>
            <a:graphicFrameLocks noChangeAspect="1"/>
          </p:cNvGraphicFramePr>
          <p:nvPr/>
        </p:nvGraphicFramePr>
        <p:xfrm>
          <a:off x="5076056" y="3789040"/>
          <a:ext cx="1190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85800" imgH="253800" progId="Equation.DSMT4">
                  <p:embed/>
                </p:oleObj>
              </mc:Choice>
              <mc:Fallback>
                <p:oleObj name="Equation" r:id="rId14" imgW="685800" imgH="253800" progId="Equation.DSMT4">
                  <p:embed/>
                  <p:pic>
                    <p:nvPicPr>
                      <p:cNvPr id="4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789040"/>
                        <a:ext cx="119062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1"/>
          <p:cNvGraphicFramePr>
            <a:graphicFrameLocks noChangeAspect="1"/>
          </p:cNvGraphicFramePr>
          <p:nvPr/>
        </p:nvGraphicFramePr>
        <p:xfrm>
          <a:off x="6615113" y="1863725"/>
          <a:ext cx="13398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98197" imgH="203112" progId="Equation.DSMT4">
                  <p:embed/>
                </p:oleObj>
              </mc:Choice>
              <mc:Fallback>
                <p:oleObj name="Equation" r:id="rId16" imgW="698197" imgH="203112" progId="Equation.DSMT4">
                  <p:embed/>
                  <p:pic>
                    <p:nvPicPr>
                      <p:cNvPr id="7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1863725"/>
                        <a:ext cx="13398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2" name="Straight Connector 211"/>
          <p:cNvCxnSpPr/>
          <p:nvPr/>
        </p:nvCxnSpPr>
        <p:spPr>
          <a:xfrm rot="10800000" flipV="1">
            <a:off x="5754688" y="4492625"/>
            <a:ext cx="1276350" cy="1214438"/>
          </a:xfrm>
          <a:prstGeom prst="line">
            <a:avLst/>
          </a:prstGeom>
          <a:ln w="317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90"/>
          <p:cNvSpPr txBox="1">
            <a:spLocks noChangeArrowheads="1"/>
          </p:cNvSpPr>
          <p:nvPr/>
        </p:nvSpPr>
        <p:spPr bwMode="auto">
          <a:xfrm>
            <a:off x="7439025" y="5156200"/>
            <a:ext cx="17049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Extraneous </a:t>
            </a:r>
          </a:p>
          <a:p>
            <a:pPr algn="ctr" eaLnBrk="1" hangingPunct="1"/>
            <a:r>
              <a:rPr lang="en-CA" b="1">
                <a:latin typeface="Century Schoolbook" pitchFamily="18" charset="0"/>
              </a:rPr>
              <a:t>Root</a:t>
            </a:r>
          </a:p>
        </p:txBody>
      </p:sp>
      <p:cxnSp>
        <p:nvCxnSpPr>
          <p:cNvPr id="217" name="Straight Arrow Connector 216"/>
          <p:cNvCxnSpPr>
            <a:endCxn id="215" idx="5"/>
          </p:cNvCxnSpPr>
          <p:nvPr/>
        </p:nvCxnSpPr>
        <p:spPr>
          <a:xfrm rot="10800000">
            <a:off x="6705600" y="4859338"/>
            <a:ext cx="925513" cy="690562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398713" y="2476500"/>
            <a:ext cx="2043112" cy="20272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>
            <a:off x="681038" y="2795588"/>
            <a:ext cx="1717675" cy="16986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 flipV="1">
            <a:off x="681038" y="1776413"/>
            <a:ext cx="3787775" cy="37449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/>
          <p:cNvSpPr/>
          <p:nvPr/>
        </p:nvSpPr>
        <p:spPr>
          <a:xfrm>
            <a:off x="2019300" y="413067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28" name="Straight Connector 227"/>
          <p:cNvCxnSpPr/>
          <p:nvPr/>
        </p:nvCxnSpPr>
        <p:spPr>
          <a:xfrm flipV="1">
            <a:off x="7054850" y="2797175"/>
            <a:ext cx="1706563" cy="16811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0800000">
            <a:off x="4995863" y="2470150"/>
            <a:ext cx="2030412" cy="19859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5233988" y="2768600"/>
            <a:ext cx="3992562" cy="20970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6886575" y="4330700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5" name="Oval 214"/>
          <p:cNvSpPr/>
          <p:nvPr/>
        </p:nvSpPr>
        <p:spPr>
          <a:xfrm>
            <a:off x="6645275" y="479742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3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4" grpId="0"/>
      <p:bldP spid="216" grpId="0" animBg="1"/>
      <p:bldP spid="213" grpId="0" animBg="1"/>
      <p:bldP spid="214" grpId="0" animBg="1"/>
      <p:bldP spid="2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1EE351-B3EF-408D-B04E-2FB93A95FE0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5381" y="196403"/>
                <a:ext cx="8268236" cy="6536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CA" dirty="0"/>
                  <a:t>, what are the possible value(s) of “x”?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1EE351-B3EF-408D-B04E-2FB93A95FE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5381" y="196403"/>
                <a:ext cx="8268236" cy="653603"/>
              </a:xfrm>
              <a:blipFill>
                <a:blip r:embed="rId3"/>
                <a:stretch>
                  <a:fillRect l="-1180" t="-747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4E64E6-6F5A-404D-BDBE-92F2A82238C6}"/>
              </a:ext>
            </a:extLst>
          </p:cNvPr>
          <p:cNvSpPr txBox="1">
            <a:spLocks/>
          </p:cNvSpPr>
          <p:nvPr/>
        </p:nvSpPr>
        <p:spPr>
          <a:xfrm>
            <a:off x="313386" y="1623812"/>
            <a:ext cx="3415047" cy="48542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a) x = 9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b) x = – 9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Font typeface="Wingdings"/>
              <a:buNone/>
            </a:pPr>
            <a:r>
              <a:rPr lang="en-CA" dirty="0"/>
              <a:t>c) x = 15 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d) x = – 15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e) x = –15 or x = 9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dirty="0"/>
              <a:t>f) x = –9 or x = 15</a:t>
            </a:r>
          </a:p>
        </p:txBody>
      </p:sp>
    </p:spTree>
    <p:extLst>
      <p:ext uri="{BB962C8B-B14F-4D97-AF65-F5344CB8AC3E}">
        <p14:creationId xmlns:p14="http://schemas.microsoft.com/office/powerpoint/2010/main" val="196801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9AACD-F736-4DD9-A67C-3850651726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9093" y="334852"/>
            <a:ext cx="8358389" cy="74697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Which of the following equations will have no solutions?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9520161-B7A9-4FEA-BC8F-8E4CF16D81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381" y="1255690"/>
                <a:ext cx="5029199" cy="4977685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CA" dirty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CA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endParaRPr lang="en-CA" b="0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CA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c)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CA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d)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endParaRPr lang="en-CA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e)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</m:oMath>
                </a14:m>
                <a:br>
                  <a:rPr lang="en-CA" dirty="0"/>
                </a:b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f)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CA" dirty="0"/>
              </a:p>
              <a:p>
                <a:pPr marL="0" indent="0">
                  <a:buFont typeface="Wingdings"/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9520161-B7A9-4FEA-BC8F-8E4CF16D8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81" y="1255690"/>
                <a:ext cx="5029199" cy="4977685"/>
              </a:xfrm>
              <a:prstGeom prst="rect">
                <a:avLst/>
              </a:prstGeom>
              <a:blipFill>
                <a:blip r:embed="rId3"/>
                <a:stretch>
                  <a:fillRect l="-1939" t="-97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0028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10hc45"/>
  <p:tag name="ISPRING_RESOURCE_PATHS_HASH" val="e3a1cf56a5a4a9275d2ee6fb5b81e67f6ee1e015"/>
  <p:tag name="ISPRING_RESOURCE_PATHS_HASH_2" val="e9f73e8117173aae4d4b82c57d629fc1419683"/>
  <p:tag name="ISPRING_ULTRA_SCORM_COURSE_ID" val="30BE665B-59E0-44D0-9957-577F7114351A"/>
  <p:tag name="ISPRING_SCORM_RATE_SLIDES" val="1"/>
  <p:tag name="ISPRING_PLAYERS_CUSTOMIZATION" val="UEsDBBQAAgAIAJqzWk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JqzWkv9m8ls1gQAAIcXAAAnAAAAdW5pdmVyc2FsL2ZsYXNoX3B1Ymxpc2hpbmdfc2V0dGluZ3MueG1szVjdbuI4FL7nKays5nIK7bSdtgIqSoOKhr+FdGeq1QqZxBBvHTtrOzDM1T7NPtg+yR6TkkL5qbMjqooLiHPOdz4f+xx/uHz9PWJoSqSiglec46OSgwj3RUD5pOLce42PFw5SGvMAM8FJxeHCQdfVQjlORoyqcEC0BlOFAIarq1hXnFDr+KpYnM1mR1TF0rwVLNGAr458ERVjSRThmshizPAcvvQ8JsqpFgoIldOhtggSRhANgAKnhh1mDYZV6BRTsxH2HydSJDyoCyYkkpNRxfnlomY+S5sU6pZGhJvJqSoMmmF9hYOAGj6YDegPgkJCJyEQPy6dOmhGAx1WnE+lE4MD9sVNnAV6OgtscOoCpsP1U4CIaBxgjdPHNKIkYyIhr0RVtUwIgK6NrVhq8l1nA+lQMOc4or4Hb5DJVcW59YZ9t+H23U7dHd73WylVaw+v6bVcK59Bq3nrDjtdzx0M77x2K7eT537zcjjlZWYN3+u7A7fjuf3hTbOb08Oe1LOP2641Wzl9vro3g6aXN1Kn1s7r0rvrdux86t12r9Z5yEXt7qHn9lvNzpeh1+22vGbv2Wux71d2eLm4XixlKCqRyNWS0GESjTimDDrNi7pQREOvYlhOiCcaFCp4jJkiDvozJpNfE8yonpuqhpb2SEhcUzHxdd9UbMUxVeg8w6WAQAzKOOsHZ5dZO/h8sTb1Yhr9eVpbWZazTtcLhRZvzP64dJbRvzzdT38H0TK06xjzeUtM3pz92XnG/uT8lexvo1nGWmM/hKatlz13dWRpNRZ8bVuZZzQSLMgmRKIRCTo4Iitn0eCR8gZYHjtoDAXAYKo1STFzENUwdT9zVslIaaoXp19j1RIBFpyyBLUHG6nwQyzV2m7Psm7OG7/6e0doov5IE5EO7TJ1eYBuJZ7BKWxj3iPcxuwOFomZhSLSioTEKoclqjFmY9xfNgsb4zaWj0QiTwhmZd9blgRq8rGw4h5B/dsYfiUjRTWxMb2hVqG7iWaUWyEuto4VS5GwAM1Fghh9JEgLBBlJIvgVErSqftBYimgxCgpNI8UobOspJTMSXNsEeoAQUQKepowZ0WmEvxL6A43IWEjAJXgKGxjGqUrxj3IBx1ipZ1C85Pgh1RDNzq377YOZIA6mGPRYPnDoKiSK9SHwMcydCwjBmIBsrkBAZnycQKmY9QlosDCzmaZ17BBPF4tuFnIBCstNgU+KCS986H+UJ8QW0MccCc7mCPtQsspsoSkViYKRdLOk0Op/EUxdEeULqhNo0xBMBnZNp3R88un07PzzxeXVUfHfv//5uNfpSfP0GDbRUtFT36uurT1fKPlX/HYoZjuvF7r5Faed6tnaLy/NPUra2nOLaLX2famqrR03tPUrnnsU9iuee3T2hm9DyMg0qmBjJ2z/m/aksjaVSLloFNJ2wbTQde9RLw3cWr9+h2CN7lve4MrumESQMD+EpjI21wxWp/C9B8vhWsGbrFvJkL77mxUgLKBV57QL2+laTfiLpUwzsqG3IhmsKMCZP0kFBpz6jEYgmYI3a+c/01x3ldQh+/LB+tWbdI6f+quVtp0DdQ6CpR/CJjrYxnv3nfmQ6X1PGUufsouptZuo7IZk/brXvIkopxHk0QjQ7I64enZaKhe3vyoUAG398rxa+A9QSwMEFAACAAgAmrNaSyxgYtiwAgAATwoAACEAAAB1bml2ZXJzYWwvZmxhc2hfc2tpbl9zZXR0aW5ncy54bWyVVttu2zAMfd9XBNl73F3TAWqANM2AAt1arEXfZZuxhciSIcnp8vcTLbmWEzv2QhSIyHNIihelRO+ZWH2YzUgiuVTPYAwTmUZNo5ux9GYeV8ZIsUikMCDMQkhVUD5fffxZf0hUI8dY8gBqKmdHE2jDLOvPFIqP8W2JMkRIZFFScXyQmVzENNlnSlYiHU0tP5agOBN7i7z6sdxsBwNwps29gaKT0/YaZRqlVKA1YErftyijLE5j4E2kq/ozkdOGunz7E9qBaWZq2voTyhCtpBl0i3y9RhnGC+u925UlymWCgb/GQr98RhmEcnoE1XV+9xVlkCHLqvyfGSmVzLCgXc7lJr5zuKSpXT/M6gpllIAXwkCjXfDlqe96F4D813DvCa6rkvwJ63ryIGDTYw4royogUXNyNp3Lt8fK2P2A1Y5ybQGhqgU92aSfaKUbN11di/sDb0ykoS+vaSGvklcFbFzCgbuuvsVvNrf1WxE6fdcFGSo4eGWQYqtskb9tXc+QgbJFPnOWwqPgxzP4qcVxmh7fUt/Ny+W3VhDUHlNvbU6NFSM94ObqILRXNJhCprDSmM4LKwDbRqJa51KKznIigh5YRg2T4hfi4mN9GU2iE4Mftf7BIoYZDn3zVudoX+mwX/V5fBzdj0J7N3eeGfuG38ypMTTJC/ujpOczz7NLYt3Mo34GvpIWDupe7ORETkHVHtSLlHxqFCENTMVKt1gDaBIFBSBRf4WJ99FXelEVMait7RiDZmS6OofLWZZz+2deGbxB2iUMGB3T5NadoOx9IgOFbz9QleTNvLqDsxQVN4zDAZqtDxT1hYduRrSdz6FRW5sH2Jlw2LzmZBqDBWqH0b8R7ZSEfrqGHsKrTauf4SzjA29orOuLdVZ+7EVu3jEcvBDkFH6UOq6t/byEVon/SP4DUEsDBBQAAgAIAJqzWkueML9UqwQAAJgWAAAmAAAAdW5pdmVyc2FsL2h0bWxfcHVibGlzaGluZ19zZXR0aW5ncy54bWzNWG1z4jYQ/p5foXHnPh4kuSSXZIAMIc7AHG8Fp3eZTocRtsBqZMknyXDcp/6a/rD+kq5QcCAkRG4vaScfCPLus8+ud9cPrlx8SxiaEamo4FXvoLTvIcJDEVE+rXo3wfX7Uw8pjXmEmeCk6nHhoYvaXiXNxoyqeEi0BlOFAIar81RXvVjr9Lxcns/nJapSaa4KlmnAV6VQJOVUEkW4JrKcMryAD71IifJqe3sIVexRR0QZI4hGQIFTww6zpk6YV7ZWYxzeTaXIeNQQTEgkp+Oq99Np3fytbCzSFU0IN7mpGhyaY32Oo4gaOpgN6XeCYkKnMfA+2D/y0JxGOq56H/YPDQ7Yl7dxlug2CWxwGgKy4fo+QEI0jrDG9quNKMmESCgrUTUtMwKgG2drlpp80/mBPYoWHCc0DOAKMqWqelfBaOBf+wO/2/BHN4O2persEbSCtu/kM2y3rvxRtxf4w1Ez6LQLOwX+l6CAU1FmzvD9gT/0u4E/GF22egU93Ek9+Pideqtd0OezfzlsBUUjdeudoi79Zq/r5tPodfr17m0has3bvj9ot7qfRkGv1w5a/QevZd+vdXilvDksFRgqkcn1kdBxlow5pgwWzaO5UETDqmJYTkkgrilM8AQzRTz0e0qmP2eYUb0wUw0b7Y6QtK5SEuqBmdiqZ6bQe4CzgEAMxjjfB8dn+Tr4eLqRetlGf0jrSZaVfNH1Y6HFG7M/2D/O6Z8d7ab/DNEKbOsU80VbTN+c/fFJzv7w5IXqP0WzgrXGYQxLW6927vrJymoi+EZbme9oLFiUJzSBDmeQS11SzDxENeQW5le1qYC+pgx63/gelCZcbyUXxliqjf7N62ieIGHt167QRP1mU7NHz5n6PEJXEs/hsepi3ifcxawJZWem9EQ6kZBYFbBEdcZcjAer8Xcx7mB5RyQKhGBO9v1Vk6MWnwgn7glMtIvhZzJWVBMX00vqFLqXaUa5E+KydZxYioxFaCEyxOgdQVogqEiWwH8xQet6Bk2kSJanDCuNFKMRQTNK5iS6cAl0CyGSDDzNYDKibYSvGf2OxmQiJOASPIMGhnOqLH6pEHCKlXoAxSuO76wqaHWv/C/vTII4mmFQWMXAYU+QJNWvgY8hdy4gBGMCqrkGAZUJcQajYu5PRKOlmUuazrFjPFvedHMjl6BwuynwsZhwIYT9RXlGXAFDzJHgbIFwCCOrTAvNqMgUnNhmsdDqHxG0rojyJdUp/AaAYDJyWzr7B4cfjo5PPp6enZfKf/3x5/udTvcqps+wiWZlTGOnXnb2fKTNX/B7RgO7eT1Swi84PauHnf2K0tyhjZ09n5Chzr6PdbKz45ZafsFzh2Z+wXOHct7yvRYyMYsq2uqEp3943eumbSVSKRvd8rQEWiq1t1FAQ78+aDQRVP2mHQzP3R58CEoQxrAmJuZVgNNz9SaAAvtO8KaOTsJi4P/iBAi3xGkXuoXt9pwS/uQovIwQ6K+JACcK8BSfWskAz3FGExBB0Zst6H+zLp8bktfctK+2gd5kF+z+OWQ3xY/aBQTLMIa2eLVW+u+35w8t2P+pBvZb/oJn441O/qZh87XpHpxvvk2u7f0NUEsDBBQAAgAIAJqzWkuFea1XqAEAAEEGAAAfAAAAdW5pdmVyc2FsL2h0bWxfc2tpbl9zZXR0aW5ncy5qc42UTW/CMAyG7/yKKrtOiH2y7YYGk5A4TBq3aYdQTKlI4ypJ2djEf18dvpo0GYsvifvkdezK/ukk9WIpS56SH7u351f3bH1APqMquHT9IuIvyM+0yOcwzQsQuQTmIevD1aN7eyJCwkxa0dnmjWR1Q48hfVlwoZt4GZBQAZ8OXV4HwM+A7yt0+dtJbZ/WLqVGnWeVMSi7KUoD0nQlqoJbhl282NXM0INxDeoMuuApOKJ9u2LkSfGuT9bkUixKLjcTzLA74+kqU1jJeSz+clOCqv/4agf0HvvPI0dO5NqMDRR+4NEDWZwsFWgN+7j3I7IgLPgMREO3Z9cfqCPcTsij17nOzYEeXJE16ZJn0KrSw4DMxWSt1apmn6zNGfgyO+LmmswhBN+AakkNb8kcEMuq/McPLBVmVJEW2q75ERXI57nM9qF7ZEGOHkuyseqdErXPHzKnhdBroWWgI4vY5Ai1veczwcbVXtRJqOejA8sH47MqOoOc1xh/jND5PWHcGJ4ui3o61KORKg663oMaywWSo+BqBWqKKOx3iQbsBitjx3Py4Wdz5j2d7S9QSwMEFAACAAgAmrNaSx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JqzWkt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JqzWku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JuzWku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Cbs1pL15kSKV8AAABqAAAAGwAAAHVuaXZlcnNhbC91bml2ZXJzYWwucG5nLnhtbC2MWwqAIBAA/4PuIHuATU2thczLJCn0wqTH7Yto/mY+pnPXPLHDpz2uiwWBHFxfFt2W/BH9ya63CZT8A9htoSYU+tczDjlYMI1AkloZ3QILPo4hW9C8RlKKEymo3uUDUEsBAgAAFAACAAgAmrNaSyoNwzZRBAAACxAAAB0AAAAAAAAAAQAAAAAAAAAAAHVuaXZlcnNhbC9jb21tb25fbWVzc2FnZXMubG5nUEsBAgAAFAACAAgAmrNaS/2byWzWBAAAhxcAACcAAAAAAAAAAQAAAAAAjAQAAHVuaXZlcnNhbC9mbGFzaF9wdWJsaXNoaW5nX3NldHRpbmdzLnhtbFBLAQIAABQAAgAIAJqzWkssYGLYsAIAAE8KAAAhAAAAAAAAAAEAAAAAAKcJAAB1bml2ZXJzYWwvZmxhc2hfc2tpbl9zZXR0aW5ncy54bWxQSwECAAAUAAIACACas1pLnjC/VKsEAACYFgAAJgAAAAAAAAABAAAAAACWDAAAdW5pdmVyc2FsL2h0bWxfcHVibGlzaGluZ19zZXR0aW5ncy54bWxQSwECAAAUAAIACACas1pLhXmtV6gBAABBBgAAHwAAAAAAAAABAAAAAACFEQAAdW5pdmVyc2FsL2h0bWxfc2tpbl9zZXR0aW5ncy5qc1BLAQIAABQAAgAIAJqzWksa2uo7qgAAAB8BAAAaAAAAAAAAAAEAAAAAAGoTAAB1bml2ZXJzYWwvaTE4bl9wcmVzZXRzLnhtbFBLAQIAABQAAgAIAJqzWktvwsmzbgAAAHMAAAAcAAAAAAAAAAEAAAAAAEwUAAB1bml2ZXJzYWwvbG9jYWxfc2V0dGluZ3MueG1sUEsBAgAAFAACAAgAMwOBRM6CCTfsAgAAiAgAABQAAAAAAAAAAQAAAAAA9BQAAHVuaXZlcnNhbC9wbGF5ZXIueG1sUEsBAgAAFAACAAgAmrNaS7GHx1+TCgAAF1oAACkAAAAAAAAAAQAAAAAAEhgAAHVuaXZlcnNhbC9za2luX2N1c3RvbWl6YXRpb25fc2V0dGluZ3MueG1sUEsBAgAAFAACAAgAm7NaS4XNzXcTJQAAJjIAABcAAAAAAAAAAAAAAAAA7CIAAHVuaXZlcnNhbC91bml2ZXJzYWwucG5nUEsBAgAAFAACAAgAm7NaS9eZEilfAAAAagAAABsAAAAAAAAAAQAAAAAANEgAAHVuaXZlcnNhbC91bml2ZXJzYWwucG5nLnhtbFBLBQYAAAAACwALAEkDAADMSAAAAAA="/>
  <p:tag name="ISPRING_RESOURCE_PATHS_HASH_PRESENTER" val="264b837c5d44d4fbafaad90c59b173a12b4a457"/>
  <p:tag name="ISPRING_PLAYERS_CUSTOMIZATION_2" val="UEsDBBQAAgAIANV6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1Xo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1Xo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NV6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1Xo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NV6GVGOc/b6agAAAOUAAAAaAAAAbm9uZS9odG1sX3NraW5fc2V0dGluZ3MuanOr5lIAAqUcJQUrhWowG8xPKi0pyc/TS87PK0nNK9HLyy/KTQSrUVJ2AwMlHZyK88tSiwgoTUtMTkUx1NTIwskFp0qEiSZO5i7OlsjqChLTU/WSEpOz04vyS/NSIMqcXV0MXYyVwKpquWoBUEsDBBQAAgAIANV6GVG8fTX3SgAAAEkAAAAXAAAAbm9uZS9sb2NhbF9zZXR0aW5ncy54bWyzsa/IzVEoSy0qzszPs1Uy1DNQUkjNS85PycxLt1UKDXHTtVBSKC5JzEtJzMnPS7VVystXUrC347LJyU9OzAlOLSkBKizWt+MCAFBLAwQUAAIACADXeh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13o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DXeh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13o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DXeh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13o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Nd6GVG45zzyXgAAAGMAAAAlAAAAdW5pdmVyc2FsLW5vLXZpZGVvL2xvY2FsX3NldHRpbmdzLnhtbA3KvQ5AQAwA4N1TNN39bQbHZrTgARoakfRacUd4e7d9w9f2rxd4+AqHqcO6qBBYV9sO3R0u85A3CCGSbiSm7FANoe+yVmwlmTjGFAOcQh9fM/uEyCP5NIdbBMsu+wFQSwECAAAUAAIACADVehlRXK2x+KEDAADvDAAAGAAAAAAAAAABAAAAAAAAAAAAbm9uZS9jb21tb25fbWVzc2FnZXMubG5nUEsBAgAAFAACAAgA1XoZURUeYBujAAAAfwEAACkAAAAAAAAAAQAAAAAA1wMAAG5vbmUvcGxheWJhY2tfYW5kX25hdmlnYXRpb25fc2V0dGluZ3MueG1sUEsBAgAAFAACAAgA1XoZUR9UimowAwAAxw4AACIAAAAAAAAAAQAAAAAAwQQAAG5vbmUvZmxhc2hfcHVibGlzaGluZ19zZXR0aW5ncy54bWxQSwECAAAUAAIACADVehlRcVeUnRUBAADRAgAAHAAAAAAAAAABAAAAAAAxCAAAbm9uZS9mbGFzaF9za2luX3NldHRpbmdzLnhtbFBLAQIAABQAAgAIANV6GVHXm3CWKwMAAG8OAAAhAAAAAAAAAAEAAAAAAIAJAABub25lL2h0bWxfcHVibGlzaGluZ19zZXR0aW5ncy54bWxQSwECAAAUAAIACADVehlRjnP2+moAAADlAAAAGgAAAAAAAAABAAAAAADqDAAAbm9uZS9odG1sX3NraW5fc2V0dGluZ3MuanNQSwECAAAUAAIACADVehlRvH0190oAAABJAAAAFwAAAAAAAAABAAAAAACMDQAAbm9uZS9sb2NhbF9zZXR0aW5ncy54bWxQSwECAAAUAAIACADXehlRnF4yCBQGAAA3FwAAJgAAAAAAAAABAAAAAAALDgAAdW5pdmVyc2FsLW5vLXZpZGVvL2NvbW1vbl9tZXNzYWdlcy5sbmdQSwECAAAUAAIACADXehlRFR5gG6MAAAB/AQAANwAAAAAAAAABAAAAAABjFAAAdW5pdmVyc2FsLW5vLXZpZGVvL3BsYXliYWNrX2FuZF9uYXZpZ2F0aW9uX3NldHRpbmdzLnhtbFBLAQIAABQAAgAIANd6GVFLM4aKLwUAAGgdAAAwAAAAAAAAAAEAAAAAAFsVAAB1bml2ZXJzYWwtbm8tdmlkZW8vZmxhc2hfcHVibGlzaGluZ19zZXR0aW5ncy54bWxQSwECAAAUAAIACADXehlRDnvHIGUDAACXDAAAKgAAAAAAAAABAAAAAADYGgAAdW5pdmVyc2FsLW5vLXZpZGVvL2ZsYXNoX3NraW5fc2V0dGluZ3MueG1sUEsBAgAAFAACAAgA13oZUfrnN04qBQAA8hwAAC8AAAAAAAAAAQAAAAAAhR4AAHVuaXZlcnNhbC1uby12aWRlby9odG1sX3B1Ymxpc2hpbmdfc2V0dGluZ3MueG1sUEsBAgAAFAACAAgA13oZUexMWVK2AQAAegYAACgAAAAAAAAAAQAAAAAA/CMAAHVuaXZlcnNhbC1uby12aWRlby9odG1sX3NraW5fc2V0dGluZ3MuanNQSwECAAAUAAIACADXehlRuOc88l4AAABjAAAAJQAAAAAAAAABAAAAAAD4JQAAdW5pdmVyc2FsLW5vLXZpZGVvL2xvY2FsX3NldHRpbmdzLnhtbFBLBQYAAAAADgAOAIgEAACZJgAAAAA="/>
  <p:tag name="ISPRING_LMS_API_VERSION" val="SCORM 2004 (2nd edition)"/>
  <p:tag name="ISPRING_ULTRA_SCORM_COURCE_TITLE" val="Section 1.2 Graphing and Solving Absolute Value Equation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Section 1.2 Graphing and Solving Absolute Value Equat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E96CA1-ECB9-4819-B972-DF20FA4AC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385AA9-8684-41C8-A5CB-6C9322B069CD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3.xml><?xml version="1.0" encoding="utf-8"?>
<ds:datastoreItem xmlns:ds="http://schemas.openxmlformats.org/officeDocument/2006/customXml" ds:itemID="{7DAB21BA-B6A7-4210-8033-FEE418ED24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2143</TotalTime>
  <Words>587</Words>
  <Application>Microsoft Office PowerPoint</Application>
  <PresentationFormat>On-screen Show (4:3)</PresentationFormat>
  <Paragraphs>130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Math 12 Honours Section 1.2 Solving Absolute Value Equations</vt:lpstr>
      <vt:lpstr>What is an Absolute Value?</vt:lpstr>
      <vt:lpstr>Definition of an absolute Value:</vt:lpstr>
      <vt:lpstr>IV) Solving Absolute Value Equations</vt:lpstr>
      <vt:lpstr>PowerPoint Presentation</vt:lpstr>
      <vt:lpstr>Practice: Solve</vt:lpstr>
      <vt:lpstr>Practice: Graphical Solutions</vt:lpstr>
      <vt:lpstr>PowerPoint Presentation</vt:lpstr>
      <vt:lpstr>PowerPoint Presentation</vt:lpstr>
      <vt:lpstr>Practice: Solve each of the following</vt:lpstr>
      <vt:lpstr>Solve:</vt:lpstr>
      <vt:lpstr>Solve:</vt:lpstr>
      <vt:lpstr>Solve:</vt:lpstr>
      <vt:lpstr>Solve:</vt:lpstr>
      <vt:lpstr>Solve: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1.2 Graphing and Solving Absolute Value Equations</dc:title>
  <dc:creator>Danny Young</dc:creator>
  <cp:lastModifiedBy>Danny Young</cp:lastModifiedBy>
  <cp:revision>123</cp:revision>
  <dcterms:created xsi:type="dcterms:W3CDTF">2011-06-26T05:06:25Z</dcterms:created>
  <dcterms:modified xsi:type="dcterms:W3CDTF">2020-08-25T22:24:15Z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